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1" r:id="rId2"/>
    <p:sldMasterId id="2147483671" r:id="rId3"/>
  </p:sldMasterIdLst>
  <p:notesMasterIdLst>
    <p:notesMasterId r:id="rId34"/>
  </p:notesMasterIdLst>
  <p:handoutMasterIdLst>
    <p:handoutMasterId r:id="rId35"/>
  </p:handoutMasterIdLst>
  <p:sldIdLst>
    <p:sldId id="256" r:id="rId4"/>
    <p:sldId id="258" r:id="rId5"/>
    <p:sldId id="271" r:id="rId6"/>
    <p:sldId id="257" r:id="rId7"/>
    <p:sldId id="306" r:id="rId8"/>
    <p:sldId id="307" r:id="rId9"/>
    <p:sldId id="308" r:id="rId10"/>
    <p:sldId id="364" r:id="rId11"/>
    <p:sldId id="327" r:id="rId12"/>
    <p:sldId id="329" r:id="rId13"/>
    <p:sldId id="337" r:id="rId14"/>
    <p:sldId id="331" r:id="rId15"/>
    <p:sldId id="330" r:id="rId16"/>
    <p:sldId id="365" r:id="rId17"/>
    <p:sldId id="332" r:id="rId18"/>
    <p:sldId id="334" r:id="rId19"/>
    <p:sldId id="385" r:id="rId20"/>
    <p:sldId id="386" r:id="rId21"/>
    <p:sldId id="366" r:id="rId22"/>
    <p:sldId id="335" r:id="rId23"/>
    <p:sldId id="336" r:id="rId24"/>
    <p:sldId id="283" r:id="rId25"/>
    <p:sldId id="284" r:id="rId26"/>
    <p:sldId id="285" r:id="rId27"/>
    <p:sldId id="286" r:id="rId28"/>
    <p:sldId id="287" r:id="rId29"/>
    <p:sldId id="288" r:id="rId30"/>
    <p:sldId id="361" r:id="rId31"/>
    <p:sldId id="362" r:id="rId32"/>
    <p:sldId id="363" r:id="rId3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5"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303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60" autoAdjust="0"/>
    <p:restoredTop sz="97033" autoAdjust="0"/>
  </p:normalViewPr>
  <p:slideViewPr>
    <p:cSldViewPr snapToGrid="0">
      <p:cViewPr varScale="1">
        <p:scale>
          <a:sx n="116" d="100"/>
          <a:sy n="116" d="100"/>
        </p:scale>
        <p:origin x="-414" y="-90"/>
      </p:cViewPr>
      <p:guideLst>
        <p:guide orient="horz" pos="1638"/>
        <p:guide pos="286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2019/11/12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extLst>
      <p:ext uri="{BB962C8B-B14F-4D97-AF65-F5344CB8AC3E}">
        <p14:creationId xmlns:p14="http://schemas.microsoft.com/office/powerpoint/2010/main" val="29383224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pPr/>
              <a:t>2019/11/12</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pPr/>
              <a:t>‹#›</a:t>
            </a:fld>
            <a:endParaRPr lang="zh-CN" altLang="en-US"/>
          </a:p>
        </p:txBody>
      </p:sp>
    </p:spTree>
    <p:extLst>
      <p:ext uri="{BB962C8B-B14F-4D97-AF65-F5344CB8AC3E}">
        <p14:creationId xmlns:p14="http://schemas.microsoft.com/office/powerpoint/2010/main" val="3182767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pPr marL="0" marR="0" lvl="0" indent="0" algn="r" defTabSz="914400" eaLnBrk="0" fontAlgn="base" latinLnBrk="0" hangingPunct="0">
                <a:lnSpc>
                  <a:spcPct val="100000"/>
                </a:lnSpc>
                <a:spcBef>
                  <a:spcPct val="0"/>
                </a:spcBef>
                <a:spcAft>
                  <a:spcPct val="0"/>
                </a:spcAft>
                <a:buClrTx/>
                <a:buSzTx/>
                <a:buFontTx/>
                <a:buNone/>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pPr marL="0" marR="0" lvl="0" indent="0" algn="r" defTabSz="914400" eaLnBrk="0" fontAlgn="base" latinLnBrk="0" hangingPunct="0">
                <a:lnSpc>
                  <a:spcPct val="100000"/>
                </a:lnSpc>
                <a:spcBef>
                  <a:spcPct val="0"/>
                </a:spcBef>
                <a:spcAft>
                  <a:spcPct val="0"/>
                </a:spcAft>
                <a:buClrTx/>
                <a:buSzTx/>
                <a:buFontTx/>
                <a:buNone/>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pPr/>
              <a:t>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solidFill>
                  <a:srgbClr val="FF0000"/>
                </a:solidFill>
                <a:latin typeface="仿宋" panose="02010609060101010101" charset="-122"/>
                <a:ea typeface="仿宋" panose="02010609060101010101" charset="-122"/>
              </a:rPr>
              <a:t>解析：奥斯特实验通过小磁针偏转说明了通电导体周围存在磁场；磁场的方向与电流的方向有关。</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solidFill>
                  <a:prstClr val="black"/>
                </a:solidFill>
              </a:rPr>
              <a:pPr/>
              <a:t>17</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solidFill>
                  <a:srgbClr val="FF0000"/>
                </a:solidFill>
                <a:latin typeface="仿宋" panose="02010609060101010101" charset="-122"/>
                <a:ea typeface="仿宋" panose="02010609060101010101" charset="-122"/>
              </a:rPr>
              <a:t>解析：奥斯特实验通过小磁针偏转说明了通电导体周围存在磁场；磁场的方向与电流的方向有关。</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solidFill>
                  <a:prstClr val="black"/>
                </a:solidFill>
              </a:rPr>
              <a:pPr/>
              <a:t>18</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b="1" dirty="0" smtClean="0">
                <a:solidFill>
                  <a:srgbClr val="FF0000"/>
                </a:solidFill>
                <a:latin typeface="仿宋" panose="02010609060101010101" charset="-122"/>
                <a:ea typeface="仿宋" panose="02010609060101010101" charset="-122"/>
              </a:rPr>
              <a:t>解析：奥斯特实验通过小磁针偏转说明了通电导体周围存在磁场；磁场的方向与电流的方向有关。</a:t>
            </a:r>
          </a:p>
          <a:p>
            <a:endParaRPr lang="zh-CN" altLang="en-US" dirty="0"/>
          </a:p>
        </p:txBody>
      </p:sp>
      <p:sp>
        <p:nvSpPr>
          <p:cNvPr id="4" name="灯片编号占位符 3"/>
          <p:cNvSpPr>
            <a:spLocks noGrp="1"/>
          </p:cNvSpPr>
          <p:nvPr>
            <p:ph type="sldNum" sz="quarter" idx="10"/>
          </p:nvPr>
        </p:nvSpPr>
        <p:spPr/>
        <p:txBody>
          <a:bodyPr/>
          <a:lstStyle/>
          <a:p>
            <a:fld id="{F9E1B693-632D-4080-9CF6-EA28B66DC801}" type="slidenum">
              <a:rPr lang="zh-CN" altLang="en-US" smtClean="0">
                <a:solidFill>
                  <a:prstClr val="black"/>
                </a:solidFill>
              </a:rPr>
              <a:pPr/>
              <a:t>19</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导入新知</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advTm="0">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00" y="1390893"/>
            <a:ext cx="6858000" cy="1242039"/>
          </a:xfrm>
          <a:prstGeom prst="rect">
            <a:avLst/>
          </a:prstGeom>
        </p:spPr>
        <p:txBody>
          <a:bodyPr anchor="b">
            <a:normAutofit/>
          </a:bodyPr>
          <a:lstStyle>
            <a:lvl1pPr algn="ctr">
              <a:defRPr sz="5400" b="0"/>
            </a:lvl1pPr>
          </a:lstStyle>
          <a:p>
            <a:r>
              <a:rPr lang="zh-CN" altLang="en-US" dirty="0"/>
              <a:t>单击此处编辑标题</a:t>
            </a:r>
          </a:p>
        </p:txBody>
      </p:sp>
      <p:sp>
        <p:nvSpPr>
          <p:cNvPr id="3" name="副标题 2"/>
          <p:cNvSpPr>
            <a:spLocks noGrp="1"/>
          </p:cNvSpPr>
          <p:nvPr>
            <p:ph type="subTitle" idx="1"/>
          </p:nvPr>
        </p:nvSpPr>
        <p:spPr>
          <a:xfrm>
            <a:off x="1143000" y="2702001"/>
            <a:ext cx="6858000" cy="1242039"/>
          </a:xfrm>
          <a:prstGeom prst="rect">
            <a:avLst/>
          </a:prstGeom>
        </p:spPr>
        <p:txBody>
          <a:bodyPr>
            <a:normAutofit/>
          </a:bodyPr>
          <a:lstStyle>
            <a:lvl1pPr marL="0" indent="0" algn="ctr">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D997B5FA-0921-464F-AAE1-844C04324D75}" type="datetimeFigureOut">
              <a:rPr lang="zh-CN" altLang="en-US" smtClean="0"/>
              <a:pPr/>
              <a:t>2019/11/12</a:t>
            </a:fld>
            <a:endParaRPr lang="zh-CN" altLang="en-US" dirty="0"/>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565CE74E-AB26-4998-AD42-012C4C1AD076}" type="slidenum">
              <a:rPr lang="zh-CN" altLang="en-US" smtClean="0"/>
              <a:pPr/>
              <a:t>‹#›</a:t>
            </a:fld>
            <a:endParaRPr lang="zh-CN" altLang="en-US"/>
          </a:p>
        </p:txBody>
      </p:sp>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92"/>
            <a:ext cx="7886700" cy="994346"/>
          </a:xfrm>
          <a:prstGeom prst="rect">
            <a:avLst/>
          </a:prstGeom>
        </p:spPr>
        <p:txBody>
          <a:bodyPr anchor="ctr" anchorCtr="0"/>
          <a:lstStyle/>
          <a:p>
            <a:r>
              <a:rPr lang="zh-CN" altLang="en-US" dirty="0"/>
              <a:t>单击此处编辑母版标题样式</a:t>
            </a:r>
          </a:p>
        </p:txBody>
      </p:sp>
      <p:sp>
        <p:nvSpPr>
          <p:cNvPr id="3" name="内容占位符 2"/>
          <p:cNvSpPr>
            <a:spLocks noGrp="1"/>
          </p:cNvSpPr>
          <p:nvPr>
            <p:ph idx="1"/>
          </p:nvPr>
        </p:nvSpPr>
        <p:spPr>
          <a:xfrm>
            <a:off x="628650" y="1369458"/>
            <a:ext cx="7886700" cy="3264074"/>
          </a:xfrm>
          <a:prstGeom prst="rect">
            <a:avLst/>
          </a:prstGeom>
        </p:spPr>
        <p:txBody>
          <a:bodyPr/>
          <a:lstStyle>
            <a:lvl1pPr>
              <a:defRPr sz="1800"/>
            </a:lvl1pPr>
            <a:lvl2pPr>
              <a:defRPr sz="1500"/>
            </a:lvl2pPr>
            <a:lvl3pPr>
              <a:defRPr sz="1350"/>
            </a:lvl3pPr>
            <a:lvl4pPr>
              <a:defRPr sz="1350"/>
            </a:lvl4pPr>
            <a:lvl5pPr>
              <a:defRPr sz="135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628650" y="4768096"/>
            <a:ext cx="2057400" cy="273892"/>
          </a:xfrm>
          <a:prstGeom prst="rect">
            <a:avLst/>
          </a:prstGeom>
        </p:spPr>
        <p:txBody>
          <a:bodyPr/>
          <a:lstStyle/>
          <a:p>
            <a:fld id="{760FBDFE-C587-4B4C-A407-44438C67B59E}" type="datetimeFigureOut">
              <a:rPr lang="zh-CN" altLang="en-US" smtClean="0"/>
              <a:pPr/>
              <a:t>2019/11/12</a:t>
            </a:fld>
            <a:endParaRPr lang="zh-CN" altLang="en-US" dirty="0"/>
          </a:p>
        </p:txBody>
      </p:sp>
      <p:sp>
        <p:nvSpPr>
          <p:cNvPr id="5" name="页脚占位符 4"/>
          <p:cNvSpPr>
            <a:spLocks noGrp="1"/>
          </p:cNvSpPr>
          <p:nvPr>
            <p:ph type="ftr" sz="quarter" idx="11"/>
          </p:nvPr>
        </p:nvSpPr>
        <p:spPr>
          <a:xfrm>
            <a:off x="3028950" y="4768096"/>
            <a:ext cx="3086100" cy="273892"/>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457950" y="4768096"/>
            <a:ext cx="2057400" cy="273892"/>
          </a:xfrm>
          <a:prstGeom prst="rect">
            <a:avLst/>
          </a:prstGeom>
        </p:spPr>
        <p:txBody>
          <a:bodyPr/>
          <a:lstStyle/>
          <a:p>
            <a:fld id="{49AE70B2-8BF9-45C0-BB95-33D1B9D3A854}" type="slidenum">
              <a:rPr lang="zh-CN" altLang="en-US" smtClean="0"/>
              <a:pPr/>
              <a:t>‹#›</a:t>
            </a:fld>
            <a:endParaRPr lang="zh-CN" altLang="en-US"/>
          </a:p>
        </p:txBody>
      </p:sp>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28650" y="4768096"/>
            <a:ext cx="2057400" cy="273892"/>
          </a:xfrm>
          <a:prstGeom prst="rect">
            <a:avLst/>
          </a:prstGeom>
        </p:spPr>
        <p:txBody>
          <a:bodyPr/>
          <a:lstStyle/>
          <a:p>
            <a:fld id="{760FBDFE-C587-4B4C-A407-44438C67B59E}" type="datetimeFigureOut">
              <a:rPr lang="zh-CN" altLang="en-US" smtClean="0"/>
              <a:pPr/>
              <a:t>2019/11/12</a:t>
            </a:fld>
            <a:endParaRPr lang="zh-CN" altLang="en-US"/>
          </a:p>
        </p:txBody>
      </p:sp>
      <p:sp>
        <p:nvSpPr>
          <p:cNvPr id="4" name="页脚占位符 3"/>
          <p:cNvSpPr>
            <a:spLocks noGrp="1"/>
          </p:cNvSpPr>
          <p:nvPr>
            <p:ph type="ftr" sz="quarter" idx="11"/>
          </p:nvPr>
        </p:nvSpPr>
        <p:spPr>
          <a:xfrm>
            <a:off x="3028950" y="4768096"/>
            <a:ext cx="3086100" cy="273892"/>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7950" y="4768096"/>
            <a:ext cx="2057400" cy="273892"/>
          </a:xfrm>
          <a:prstGeom prst="rect">
            <a:avLst/>
          </a:prstGeom>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628650" y="413730"/>
            <a:ext cx="7886700" cy="4169958"/>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cSld>
  <p:clrMapOvr>
    <a:masterClrMapping/>
  </p:clrMapOvr>
  <p:transition spd="slow" advTm="0">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2019/11/12</a:t>
            </a:fld>
            <a:endParaRPr lang="zh-CN" altLang="en-US" sz="1350">
              <a:solidFill>
                <a:prstClr val="black"/>
              </a:solidFill>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ea typeface="+mn-ea"/>
            </a:endParaRPr>
          </a:p>
        </p:txBody>
      </p:sp>
    </p:spTree>
  </p:cSld>
  <p:clrMapOvr>
    <a:masterClrMapping/>
  </p:clrMapOvr>
  <p:transition spd="slow">
    <p:random/>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5" name="日期占位符 1"/>
          <p:cNvSpPr>
            <a:spLocks noGrp="1"/>
          </p:cNvSpPr>
          <p:nvPr>
            <p:ph type="dt" sz="half" idx="10"/>
          </p:nvPr>
        </p:nvSpPr>
        <p:spPr>
          <a:xfrm>
            <a:off x="8382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DE992C8C-F093-4FD8-8873-42F5D5B5915D}" type="datetimeFigureOut">
              <a:rPr lang="zh-CN" altLang="en-US" sz="1350">
                <a:solidFill>
                  <a:prstClr val="black"/>
                </a:solidFill>
              </a:rPr>
              <a:pPr defTabSz="685800">
                <a:defRPr/>
              </a:pPr>
              <a:t>2019/11/12</a:t>
            </a:fld>
            <a:endParaRPr lang="zh-CN" altLang="en-US" sz="1350">
              <a:solidFill>
                <a:prstClr val="black"/>
              </a:solidFill>
              <a:ea typeface="+mn-ea"/>
            </a:endParaRPr>
          </a:p>
        </p:txBody>
      </p:sp>
      <p:sp>
        <p:nvSpPr>
          <p:cNvPr id="6" name="页脚占位符 2"/>
          <p:cNvSpPr>
            <a:spLocks noGrp="1"/>
          </p:cNvSpPr>
          <p:nvPr>
            <p:ph type="ftr" sz="quarter" idx="11"/>
          </p:nvPr>
        </p:nvSpPr>
        <p:spPr>
          <a:xfrm>
            <a:off x="4038600" y="6357859"/>
            <a:ext cx="4114800" cy="364395"/>
          </a:xfrm>
        </p:spPr>
        <p:txBody>
          <a:bodyPr/>
          <a:lstStyle>
            <a:lvl1pPr>
              <a:spcBef>
                <a:spcPts val="0"/>
              </a:spcBef>
              <a:spcAft>
                <a:spcPts val="0"/>
              </a:spcAft>
              <a:defRPr noProof="1">
                <a:latin typeface="+mn-lt"/>
                <a:ea typeface="+mn-ea"/>
              </a:defRPr>
            </a:lvl1pPr>
          </a:lstStyle>
          <a:p>
            <a:pPr defTabSz="685800">
              <a:defRPr/>
            </a:pPr>
            <a:endParaRPr lang="zh-CN" altLang="en-US" sz="1350">
              <a:solidFill>
                <a:prstClr val="black"/>
              </a:solidFill>
            </a:endParaRPr>
          </a:p>
        </p:txBody>
      </p:sp>
      <p:sp>
        <p:nvSpPr>
          <p:cNvPr id="7" name="灯片编号占位符 3"/>
          <p:cNvSpPr>
            <a:spLocks noGrp="1"/>
          </p:cNvSpPr>
          <p:nvPr>
            <p:ph type="sldNum" sz="quarter" idx="12"/>
          </p:nvPr>
        </p:nvSpPr>
        <p:spPr>
          <a:xfrm>
            <a:off x="8610600" y="6357859"/>
            <a:ext cx="2743200" cy="364395"/>
          </a:xfrm>
        </p:spPr>
        <p:txBody>
          <a:bodyPr/>
          <a:lstStyle>
            <a:lvl1pPr>
              <a:spcBef>
                <a:spcPts val="0"/>
              </a:spcBef>
              <a:spcAft>
                <a:spcPts val="0"/>
              </a:spcAft>
              <a:defRPr noProof="1">
                <a:latin typeface="Arial" panose="020B0604020202020204" pitchFamily="34" charset="0"/>
                <a:ea typeface="宋体" panose="02010600030101010101" pitchFamily="2" charset="-122"/>
              </a:defRPr>
            </a:lvl1pPr>
          </a:lstStyle>
          <a:p>
            <a:pPr defTabSz="685800">
              <a:defRPr/>
            </a:pPr>
            <a:fld id="{BBC06761-3C82-4EBB-ABA8-C6146A0EBDEA}" type="slidenum">
              <a:rPr lang="zh-CN" altLang="en-US" sz="1350">
                <a:solidFill>
                  <a:prstClr val="black"/>
                </a:solidFill>
              </a:rPr>
              <a:pPr defTabSz="685800">
                <a:defRPr/>
              </a:pPr>
              <a:t>‹#›</a:t>
            </a:fld>
            <a:endParaRPr lang="zh-CN" altLang="en-US" sz="1350">
              <a:solidFill>
                <a:prstClr val="black"/>
              </a:solidFill>
              <a:ea typeface="+mn-ea"/>
            </a:endParaRPr>
          </a:p>
        </p:txBody>
      </p:sp>
      <p:sp>
        <p:nvSpPr>
          <p:cNvPr id="8"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素养目标</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p:random/>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KSO_TEMPLATE" hidden="1"/>
          <p:cNvSpPr/>
          <p:nvPr userDrawn="1">
            <p:custDataLst>
              <p:tags r:id="rId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00">
              <a:solidFill>
                <a:prstClr val="white"/>
              </a:solidFill>
            </a:endParaRPr>
          </a:p>
        </p:txBody>
      </p:sp>
      <p:sp>
        <p:nvSpPr>
          <p:cNvPr id="3"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a:solidFill>
                  <a:prstClr val="black"/>
                </a:solidFill>
                <a:latin typeface="宋体" panose="02010600030101010101" pitchFamily="2" charset="-122"/>
                <a:ea typeface="宋体" panose="02010600030101010101" pitchFamily="2" charset="-122"/>
              </a:rPr>
              <a:t>探究新知</a:t>
            </a:r>
          </a:p>
        </p:txBody>
      </p:sp>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框 18"/>
          <p:cNvSpPr txBox="1"/>
          <p:nvPr userDrawn="1"/>
        </p:nvSpPr>
        <p:spPr>
          <a:xfrm>
            <a:off x="484292" y="-52454"/>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巩固练习</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表格">
    <p:spTree>
      <p:nvGrpSpPr>
        <p:cNvPr id="1" name=""/>
        <p:cNvGrpSpPr/>
        <p:nvPr/>
      </p:nvGrpSpPr>
      <p:grpSpPr>
        <a:xfrm>
          <a:off x="0" y="0"/>
          <a:ext cx="0" cy="0"/>
          <a:chOff x="0" y="0"/>
          <a:chExt cx="0" cy="0"/>
        </a:xfrm>
      </p:grpSpPr>
      <p:sp>
        <p:nvSpPr>
          <p:cNvPr id="7" name="文本框 18"/>
          <p:cNvSpPr txBox="1"/>
          <p:nvPr userDrawn="1"/>
        </p:nvSpPr>
        <p:spPr>
          <a:xfrm>
            <a:off x="484292" y="-44503"/>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宋体" panose="02010600030101010101" pitchFamily="2" charset="-122"/>
                <a:ea typeface="宋体" panose="02010600030101010101" pitchFamily="2" charset="-122"/>
              </a:rPr>
              <a:t>课堂检测</a:t>
            </a:r>
            <a:endParaRPr lang="zh-CN" altLang="en-US" sz="25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Segoe Print" panose="02000600000000000000" charset="0"/>
                <a:ea typeface="Segoe Print" panose="02000600000000000000" charset="0"/>
              </a:rPr>
              <a:t>课堂小结</a:t>
            </a:r>
            <a:endParaRPr lang="zh-CN" altLang="en-US" sz="2500" b="1" dirty="0">
              <a:solidFill>
                <a:prstClr val="black"/>
              </a:solidFill>
              <a:latin typeface="Segoe Print" panose="02000600000000000000" charset="0"/>
              <a:ea typeface="Segoe Print" panose="02000600000000000000" charset="0"/>
            </a:endParaRPr>
          </a:p>
        </p:txBody>
      </p:sp>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内页">
    <p:bg>
      <p:bgPr>
        <a:solidFill>
          <a:schemeClr val="bg1"/>
        </a:solidFill>
        <a:effectLst/>
      </p:bgPr>
    </p:bg>
    <p:spTree>
      <p:nvGrpSpPr>
        <p:cNvPr id="1" name=""/>
        <p:cNvGrpSpPr/>
        <p:nvPr/>
      </p:nvGrpSpPr>
      <p:grpSpPr>
        <a:xfrm>
          <a:off x="0" y="0"/>
          <a:ext cx="0" cy="0"/>
          <a:chOff x="0" y="0"/>
          <a:chExt cx="0" cy="0"/>
        </a:xfrm>
      </p:grpSpPr>
      <p:sp>
        <p:nvSpPr>
          <p:cNvPr id="5" name="文本框 18"/>
          <p:cNvSpPr txBox="1"/>
          <p:nvPr userDrawn="1"/>
        </p:nvSpPr>
        <p:spPr>
          <a:xfrm>
            <a:off x="484292" y="-12699"/>
            <a:ext cx="1473480" cy="477054"/>
          </a:xfrm>
          <a:prstGeom prst="rect">
            <a:avLst/>
          </a:prstGeom>
          <a:noFill/>
          <a:ln w="9525">
            <a:noFill/>
          </a:ln>
        </p:spPr>
        <p:txBody>
          <a:bodyPr wrap="none" anchor="t">
            <a:spAutoFit/>
          </a:bodyPr>
          <a:lstStyle/>
          <a:p>
            <a:pPr eaLnBrk="0" fontAlgn="base" hangingPunct="0">
              <a:spcBef>
                <a:spcPct val="0"/>
              </a:spcBef>
              <a:spcAft>
                <a:spcPct val="0"/>
              </a:spcAft>
              <a:defRPr/>
            </a:pPr>
            <a:r>
              <a:rPr lang="zh-CN" altLang="en-US" sz="2500" b="1" dirty="0" smtClean="0">
                <a:solidFill>
                  <a:prstClr val="black"/>
                </a:solidFill>
                <a:latin typeface="Segoe Print" panose="02000600000000000000" charset="0"/>
                <a:ea typeface="Segoe Print" panose="02000600000000000000" charset="0"/>
              </a:rPr>
              <a:t>课后作业</a:t>
            </a:r>
            <a:endParaRPr lang="zh-CN" altLang="en-US" sz="2500" b="1" dirty="0">
              <a:solidFill>
                <a:prstClr val="black"/>
              </a:solidFill>
              <a:latin typeface="Segoe Print" panose="02000600000000000000" charset="0"/>
              <a:ea typeface="Segoe Print" panose="02000600000000000000" charset="0"/>
            </a:endParaRPr>
          </a:p>
        </p:txBody>
      </p:sp>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2.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4" cstate="print"/>
          <a:srcRect/>
          <a:stretch>
            <a:fillRect/>
          </a:stretch>
        </p:blipFill>
        <p:spPr bwMode="auto">
          <a:xfrm>
            <a:off x="8009970" y="44337"/>
            <a:ext cx="1080008" cy="425618"/>
          </a:xfrm>
          <a:prstGeom prst="rect">
            <a:avLst/>
          </a:prstGeom>
          <a:noFill/>
          <a:ln w="9525">
            <a:noFill/>
            <a:miter lim="800000"/>
            <a:headEnd/>
            <a:tailEnd/>
          </a:ln>
        </p:spPr>
      </p:pic>
      <p:cxnSp>
        <p:nvCxnSpPr>
          <p:cNvPr id="5" name="直线连接符 10"/>
          <p:cNvCxnSpPr/>
          <p:nvPr/>
        </p:nvCxnSpPr>
        <p:spPr>
          <a:xfrm>
            <a:off x="1588" y="407062"/>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 name="Freeform 74"/>
          <p:cNvSpPr>
            <a:spLocks noChangeAspect="1" noEditPoints="1"/>
          </p:cNvSpPr>
          <p:nvPr/>
        </p:nvSpPr>
        <p:spPr bwMode="auto">
          <a:xfrm>
            <a:off x="96041" y="55536"/>
            <a:ext cx="360363" cy="319088"/>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a:defRPr/>
            </a:pPr>
            <a:endParaRPr lang="en-US" dirty="0">
              <a:solidFill>
                <a:srgbClr val="000000"/>
              </a:solidFill>
              <a:latin typeface="黑体" panose="02010609060101010101" pitchFamily="49" charset="-122"/>
              <a:ea typeface="黑体" panose="02010609060101010101" pitchFamily="49" charset="-122"/>
            </a:endParaRPr>
          </a:p>
        </p:txBody>
      </p:sp>
      <p:sp>
        <p:nvSpPr>
          <p:cNvPr id="7" name="文本框 1"/>
          <p:cNvSpPr txBox="1">
            <a:spLocks noChangeArrowheads="1"/>
          </p:cNvSpPr>
          <p:nvPr/>
        </p:nvSpPr>
        <p:spPr bwMode="auto">
          <a:xfrm>
            <a:off x="6377099" y="39633"/>
            <a:ext cx="1737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smtClean="0">
                <a:solidFill>
                  <a:srgbClr val="F07474">
                    <a:lumMod val="50000"/>
                  </a:srgbClr>
                </a:solidFill>
                <a:latin typeface="宋体" panose="02010600030101010101" pitchFamily="2" charset="-122"/>
              </a:rPr>
              <a:t>20.2 </a:t>
            </a:r>
            <a:r>
              <a:rPr lang="zh-CN" altLang="en-US" sz="2000" b="1" dirty="0" smtClean="0">
                <a:solidFill>
                  <a:srgbClr val="F07474">
                    <a:lumMod val="50000"/>
                  </a:srgbClr>
                </a:solidFill>
                <a:latin typeface="宋体" panose="02010600030101010101" pitchFamily="2" charset="-122"/>
              </a:rPr>
              <a:t>电生磁</a:t>
            </a:r>
            <a:r>
              <a:rPr lang="en-US" altLang="zh-CN" sz="2000" b="1" dirty="0" smtClean="0">
                <a:solidFill>
                  <a:srgbClr val="F07474">
                    <a:lumMod val="50000"/>
                  </a:srgbClr>
                </a:solidFill>
                <a:latin typeface="宋体" panose="02010600030101010101" pitchFamily="2" charset="-122"/>
                <a:ea typeface="宋体" panose="02010600030101010101" pitchFamily="2" charset="-122"/>
              </a:rPr>
              <a:t>/</a:t>
            </a:r>
            <a:endParaRPr lang="zh-CN" altLang="en-US" sz="2000" b="1" dirty="0">
              <a:solidFill>
                <a:srgbClr val="F07474">
                  <a:lumMod val="50000"/>
                </a:srgbClr>
              </a:solidFill>
            </a:endParaRPr>
          </a:p>
        </p:txBody>
      </p:sp>
      <p:grpSp>
        <p:nvGrpSpPr>
          <p:cNvPr id="12" name="组合 11"/>
          <p:cNvGrpSpPr/>
          <p:nvPr/>
        </p:nvGrpSpPr>
        <p:grpSpPr>
          <a:xfrm>
            <a:off x="265282" y="4786685"/>
            <a:ext cx="8881099" cy="356815"/>
            <a:chOff x="265282" y="4786685"/>
            <a:chExt cx="8881099" cy="356815"/>
          </a:xfrm>
        </p:grpSpPr>
        <p:pic>
          <p:nvPicPr>
            <p:cNvPr id="13" name="Picture 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直接连接符 13"/>
            <p:cNvCxnSpPr/>
            <p:nvPr userDrawn="1"/>
          </p:nvCxnSpPr>
          <p:spPr>
            <a:xfrm>
              <a:off x="265282" y="5051419"/>
              <a:ext cx="8623906" cy="1"/>
            </a:xfrm>
            <a:prstGeom prst="line">
              <a:avLst/>
            </a:prstGeom>
            <a:noFill/>
            <a:ln w="28575" cap="flat" cmpd="sng" algn="ctr">
              <a:solidFill>
                <a:srgbClr val="FFC000">
                  <a:lumMod val="60000"/>
                  <a:lumOff val="40000"/>
                </a:srgbClr>
              </a:solidFill>
              <a:prstDash val="solid"/>
              <a:miter lim="800000"/>
              <a:headEnd type="triangle" w="med" len="med"/>
              <a:tailEnd type="none" w="med" len="med"/>
            </a:ln>
            <a:effectLst/>
          </p:spPr>
        </p:cxnSp>
        <p:cxnSp>
          <p:nvCxnSpPr>
            <p:cNvPr id="15" name="直接连接符 14"/>
            <p:cNvCxnSpPr/>
            <p:nvPr userDrawn="1"/>
          </p:nvCxnSpPr>
          <p:spPr>
            <a:xfrm flipH="1" flipV="1">
              <a:off x="265282" y="5011664"/>
              <a:ext cx="8592469" cy="0"/>
            </a:xfrm>
            <a:prstGeom prst="line">
              <a:avLst/>
            </a:prstGeom>
            <a:noFill/>
            <a:ln w="19050" cap="flat" cmpd="sng" algn="ctr">
              <a:solidFill>
                <a:srgbClr val="5B9BD5">
                  <a:lumMod val="75000"/>
                </a:srgbClr>
              </a:solidFill>
              <a:prstDash val="solid"/>
              <a:miter lim="800000"/>
              <a:headEnd type="none" w="med" len="med"/>
              <a:tailEnd type="triangle" w="med" len="med"/>
            </a:ln>
            <a:effectLst/>
          </p:spPr>
        </p:cxn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7" name="图片 3"/>
          <p:cNvPicPr>
            <a:picLocks noChangeAspect="1"/>
          </p:cNvPicPr>
          <p:nvPr/>
        </p:nvPicPr>
        <p:blipFill>
          <a:blip r:embed="rId11" cstate="print"/>
          <a:srcRect/>
          <a:stretch>
            <a:fillRect/>
          </a:stretch>
        </p:blipFill>
        <p:spPr bwMode="auto">
          <a:xfrm>
            <a:off x="8009970" y="44337"/>
            <a:ext cx="1080008" cy="425618"/>
          </a:xfrm>
          <a:prstGeom prst="rect">
            <a:avLst/>
          </a:prstGeom>
          <a:noFill/>
          <a:ln w="9525">
            <a:noFill/>
            <a:miter lim="800000"/>
            <a:headEnd/>
            <a:tailEnd/>
          </a:ln>
        </p:spPr>
      </p:pic>
      <p:grpSp>
        <p:nvGrpSpPr>
          <p:cNvPr id="8" name="组合 7"/>
          <p:cNvGrpSpPr/>
          <p:nvPr/>
        </p:nvGrpSpPr>
        <p:grpSpPr>
          <a:xfrm>
            <a:off x="265282" y="4786685"/>
            <a:ext cx="8881099" cy="356815"/>
            <a:chOff x="265282" y="4786685"/>
            <a:chExt cx="8881099" cy="356815"/>
          </a:xfrm>
        </p:grpSpPr>
        <p:pic>
          <p:nvPicPr>
            <p:cNvPr id="9" name="Picture 2"/>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8789566" y="4786685"/>
              <a:ext cx="356815" cy="356815"/>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直接连接符 9"/>
            <p:cNvCxnSpPr/>
            <p:nvPr userDrawn="1"/>
          </p:nvCxnSpPr>
          <p:spPr>
            <a:xfrm>
              <a:off x="265282" y="5051419"/>
              <a:ext cx="8623906" cy="1"/>
            </a:xfrm>
            <a:prstGeom prst="line">
              <a:avLst/>
            </a:prstGeom>
            <a:ln w="28575">
              <a:solidFill>
                <a:schemeClr val="accent4">
                  <a:lumMod val="60000"/>
                  <a:lumOff val="4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flipV="1">
              <a:off x="265282" y="5011664"/>
              <a:ext cx="8592469" cy="0"/>
            </a:xfrm>
            <a:prstGeom prst="line">
              <a:avLst/>
            </a:prstGeom>
            <a:ln w="1905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2" name="文本框 1"/>
          <p:cNvSpPr txBox="1">
            <a:spLocks noChangeArrowheads="1"/>
          </p:cNvSpPr>
          <p:nvPr userDrawn="1"/>
        </p:nvSpPr>
        <p:spPr bwMode="auto">
          <a:xfrm>
            <a:off x="6377099" y="39633"/>
            <a:ext cx="1737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685800"/>
            <a:r>
              <a:rPr lang="en-US" altLang="zh-CN" sz="2000" b="1" dirty="0" smtClean="0">
                <a:solidFill>
                  <a:srgbClr val="F07474">
                    <a:lumMod val="50000"/>
                  </a:srgbClr>
                </a:solidFill>
                <a:latin typeface="宋体" panose="02010600030101010101" pitchFamily="2" charset="-122"/>
              </a:rPr>
              <a:t>20.2 </a:t>
            </a:r>
            <a:r>
              <a:rPr lang="zh-CN" altLang="en-US" sz="2000" b="1" dirty="0" smtClean="0">
                <a:solidFill>
                  <a:srgbClr val="F07474">
                    <a:lumMod val="50000"/>
                  </a:srgbClr>
                </a:solidFill>
                <a:latin typeface="宋体" panose="02010600030101010101" pitchFamily="2" charset="-122"/>
              </a:rPr>
              <a:t>电生磁</a:t>
            </a:r>
            <a:r>
              <a:rPr lang="en-US" altLang="zh-CN" sz="2000" b="1" dirty="0" smtClean="0">
                <a:solidFill>
                  <a:srgbClr val="F07474">
                    <a:lumMod val="50000"/>
                  </a:srgbClr>
                </a:solidFill>
                <a:latin typeface="宋体" panose="02010600030101010101" pitchFamily="2" charset="-122"/>
                <a:ea typeface="宋体" panose="02010600030101010101" pitchFamily="2" charset="-122"/>
              </a:rPr>
              <a:t>/</a:t>
            </a:r>
            <a:endParaRPr lang="zh-CN" altLang="en-US" sz="2000" b="1" dirty="0">
              <a:solidFill>
                <a:srgbClr val="F07474">
                  <a:lumMod val="50000"/>
                </a:srgbClr>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ransition spd="slow">
    <p:random/>
  </p:transition>
  <p:hf sldNum="0" hdr="0" ftr="0" dt="0"/>
  <p:txStyles>
    <p:titleStyle>
      <a:lvl1pPr algn="ctr" rtl="0" eaLnBrk="0" fontAlgn="base" hangingPunct="0">
        <a:spcBef>
          <a:spcPct val="0"/>
        </a:spcBef>
        <a:spcAft>
          <a:spcPct val="0"/>
        </a:spcAft>
        <a:defRPr sz="3300" kern="1200">
          <a:solidFill>
            <a:schemeClr val="tx1"/>
          </a:solidFill>
          <a:latin typeface="Arial" panose="020B0604020202020204" pitchFamily="34" charset="0"/>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rtl="0" eaLnBrk="0" fontAlgn="base" hangingPunct="0">
        <a:spcBef>
          <a:spcPct val="19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mn-cs"/>
        </a:defRPr>
      </a:lvl1pPr>
      <a:lvl2pPr marL="557530" indent="-214630" algn="l" rtl="0" eaLnBrk="0" fontAlgn="base" hangingPunct="0">
        <a:spcBef>
          <a:spcPct val="19000"/>
        </a:spcBef>
        <a:spcAft>
          <a:spcPct val="0"/>
        </a:spcAft>
        <a:buFont typeface="Arial" panose="020B0604020202020204" pitchFamily="34" charset="0"/>
        <a:buChar char="–"/>
        <a:defRPr sz="2100" kern="1200">
          <a:solidFill>
            <a:schemeClr val="tx1"/>
          </a:solidFill>
          <a:latin typeface="Arial" panose="020B0604020202020204" pitchFamily="34" charset="0"/>
          <a:ea typeface="+mn-ea"/>
          <a:cs typeface="+mn-cs"/>
        </a:defRPr>
      </a:lvl2pPr>
      <a:lvl3pPr marL="857250" indent="-171450" algn="l" rtl="0" eaLnBrk="0" fontAlgn="base" hangingPunct="0">
        <a:spcBef>
          <a:spcPct val="190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mn-cs"/>
        </a:defRPr>
      </a:lvl3pPr>
      <a:lvl4pPr marL="12001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4pPr>
      <a:lvl5pPr marL="1543050" indent="-171450" algn="l" rtl="0" eaLnBrk="0" fontAlgn="base" hangingPunct="0">
        <a:spcBef>
          <a:spcPct val="19000"/>
        </a:spcBef>
        <a:spcAft>
          <a:spcPct val="0"/>
        </a:spcAft>
        <a:buFont typeface="Arial" panose="020B0604020202020204" pitchFamily="34" charset="0"/>
        <a:buChar char="»"/>
        <a:defRPr sz="1500" kern="1200">
          <a:solidFill>
            <a:schemeClr val="tx1"/>
          </a:solidFill>
          <a:latin typeface="Arial" panose="020B0604020202020204" pitchFamily="34" charset="0"/>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2" r:id="rId1"/>
    <p:sldLayoutId id="2147483673"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36890;&#30005;&#34746;&#32447;&#31649;&#30340;&#30913;&#22330;.swf" TargetMode="External"/><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36890;&#30005;&#34746;&#26059;&#31649;&#30913;&#22330;&#30340;&#30913;&#24863;&#32447;&#31435;&#20307;&#20998;&#24067;.mp4" TargetMode="Externa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3.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30005;&#19982;&#30913;-&#30005;&#29983;&#30913;-&#36890;&#30005;&#34746;&#32447;&#31649;&#30340;&#30913;&#22330;.mp4" TargetMode="Externa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2.tiff"/><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5.tif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6.tiff"/><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9.xml"/><Relationship Id="rId6" Type="http://schemas.openxmlformats.org/officeDocument/2006/relationships/image" Target="../media/image6.png"/><Relationship Id="rId5" Type="http://schemas.openxmlformats.org/officeDocument/2006/relationships/image" Target="../media/image5.wmf"/><Relationship Id="rId4" Type="http://schemas.openxmlformats.org/officeDocument/2006/relationships/hyperlink" Target="&#30005;&#27969;&#30340;&#30913;&#22330;2.swf"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22885;&#26031;&#29305;&#23454;&#39564;.mp4" TargetMode="Externa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hyperlink" Target="&#36890;&#30005;&#34746;&#32447;&#31649;&#30340;&#30913;&#22330;.mp4"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pic>
        <p:nvPicPr>
          <p:cNvPr id="3" name="图片 2"/>
          <p:cNvPicPr/>
          <p:nvPr/>
        </p:nvPicPr>
        <p:blipFill>
          <a:blip r:embed="rId5" cstate="print">
            <a:extLst>
              <a:ext uri="{28A0092B-C50C-407E-A947-70E740481C1C}">
                <a14:useLocalDpi xmlns:a14="http://schemas.microsoft.com/office/drawing/2010/main" val="0"/>
              </a:ext>
            </a:extLst>
          </a:blip>
          <a:stretch>
            <a:fillRect/>
          </a:stretch>
        </p:blipFill>
        <p:spPr>
          <a:xfrm>
            <a:off x="0" y="1382"/>
            <a:ext cx="9144000" cy="5144400"/>
          </a:xfrm>
          <a:prstGeom prst="rect">
            <a:avLst/>
          </a:prstGeom>
        </p:spPr>
      </p:pic>
      <p:sp>
        <p:nvSpPr>
          <p:cNvPr id="2" name="标题 1"/>
          <p:cNvSpPr>
            <a:spLocks noGrp="1"/>
          </p:cNvSpPr>
          <p:nvPr>
            <p:ph type="ctrTitle"/>
            <p:custDataLst>
              <p:tags r:id="rId2"/>
            </p:custDataLst>
          </p:nvPr>
        </p:nvSpPr>
        <p:spPr>
          <a:xfrm>
            <a:off x="1050290" y="1362710"/>
            <a:ext cx="6858000" cy="2242185"/>
          </a:xfrm>
        </p:spPr>
        <p:txBody>
          <a:bodyPr>
            <a:normAutofit fontScale="90000"/>
          </a:bodyPr>
          <a:lstStyle/>
          <a:p>
            <a:r>
              <a:rPr lang="zh-CN" altLang="en-US" sz="4800" b="1" dirty="0">
                <a:solidFill>
                  <a:srgbClr val="FFFF00"/>
                </a:solidFill>
                <a:latin typeface="Times New Roman" panose="02020603050405020304" charset="0"/>
                <a:ea typeface="宋体" panose="02010600030101010101" pitchFamily="2" charset="-122"/>
                <a:cs typeface="Times New Roman" panose="02020603050405020304" charset="0"/>
              </a:rPr>
              <a:t>第二十章  电与磁</a:t>
            </a:r>
            <a:br>
              <a:rPr lang="zh-CN" altLang="en-US" sz="4800" b="1" dirty="0">
                <a:solidFill>
                  <a:srgbClr val="FFFF00"/>
                </a:solidFill>
                <a:latin typeface="Times New Roman" panose="02020603050405020304" charset="0"/>
                <a:ea typeface="宋体" panose="02010600030101010101" pitchFamily="2" charset="-122"/>
                <a:cs typeface="Times New Roman" panose="02020603050405020304" charset="0"/>
              </a:rPr>
            </a:br>
            <a:r>
              <a:rPr lang="zh-CN" altLang="en-US" sz="4800" b="1" dirty="0">
                <a:solidFill>
                  <a:srgbClr val="FFFF00"/>
                </a:solidFill>
                <a:latin typeface="Times New Roman" panose="02020603050405020304" charset="0"/>
                <a:ea typeface="宋体" panose="02010600030101010101" pitchFamily="2" charset="-122"/>
                <a:cs typeface="Times New Roman" panose="02020603050405020304" charset="0"/>
              </a:rPr>
              <a:t/>
            </a:r>
            <a:br>
              <a:rPr lang="zh-CN" altLang="en-US" sz="4800" b="1" dirty="0">
                <a:solidFill>
                  <a:srgbClr val="FFFF00"/>
                </a:solidFill>
                <a:latin typeface="Times New Roman" panose="02020603050405020304" charset="0"/>
                <a:ea typeface="宋体" panose="02010600030101010101" pitchFamily="2" charset="-122"/>
                <a:cs typeface="Times New Roman" panose="02020603050405020304" charset="0"/>
              </a:rPr>
            </a:br>
            <a:r>
              <a:rPr lang="zh-CN" altLang="en-US" sz="4800" b="1" dirty="0">
                <a:solidFill>
                  <a:srgbClr val="FFFF00"/>
                </a:solidFill>
                <a:latin typeface="Times New Roman" panose="02020603050405020304" charset="0"/>
                <a:ea typeface="宋体" panose="02010600030101010101" pitchFamily="2" charset="-122"/>
                <a:cs typeface="Times New Roman" panose="02020603050405020304" charset="0"/>
              </a:rPr>
              <a:t>第</a:t>
            </a:r>
            <a:r>
              <a:rPr lang="en-US" altLang="zh-CN" sz="4800" b="1" dirty="0">
                <a:solidFill>
                  <a:srgbClr val="FFFF00"/>
                </a:solidFill>
                <a:latin typeface="Times New Roman" panose="02020603050405020304" charset="0"/>
                <a:ea typeface="宋体" panose="02010600030101010101" pitchFamily="2" charset="-122"/>
                <a:cs typeface="Times New Roman" panose="02020603050405020304" charset="0"/>
              </a:rPr>
              <a:t>2</a:t>
            </a:r>
            <a:r>
              <a:rPr lang="zh-CN" altLang="en-US" sz="4800" b="1" dirty="0">
                <a:solidFill>
                  <a:srgbClr val="FFFF00"/>
                </a:solidFill>
                <a:latin typeface="Times New Roman" panose="02020603050405020304" charset="0"/>
                <a:ea typeface="宋体" panose="02010600030101010101" pitchFamily="2" charset="-122"/>
                <a:cs typeface="Times New Roman" panose="02020603050405020304" charset="0"/>
              </a:rPr>
              <a:t>节     电生磁</a:t>
            </a:r>
          </a:p>
        </p:txBody>
      </p:sp>
      <p:pic>
        <p:nvPicPr>
          <p:cNvPr id="8" name="图片 3"/>
          <p:cNvPicPr>
            <a:picLocks noChangeAspect="1"/>
          </p:cNvPicPr>
          <p:nvPr/>
        </p:nvPicPr>
        <p:blipFill>
          <a:blip r:embed="rId6" cstate="print"/>
          <a:srcRect/>
          <a:stretch>
            <a:fillRect/>
          </a:stretch>
        </p:blipFill>
        <p:spPr bwMode="auto">
          <a:xfrm>
            <a:off x="7784758" y="18437"/>
            <a:ext cx="1321424" cy="520757"/>
          </a:xfrm>
          <a:prstGeom prst="rect">
            <a:avLst/>
          </a:prstGeom>
          <a:noFill/>
          <a:ln w="9525">
            <a:noFill/>
            <a:miter lim="800000"/>
            <a:headEnd/>
            <a:tailEnd/>
          </a:ln>
        </p:spPr>
      </p:pic>
      <p:sp>
        <p:nvSpPr>
          <p:cNvPr id="9" name="圆角矩形 8"/>
          <p:cNvSpPr/>
          <p:nvPr/>
        </p:nvSpPr>
        <p:spPr>
          <a:xfrm>
            <a:off x="-17742" y="9403"/>
            <a:ext cx="3561908" cy="435611"/>
          </a:xfrm>
          <a:prstGeom prst="roundRect">
            <a:avLst/>
          </a:prstGeom>
          <a:solidFill>
            <a:srgbClr val="0070C0"/>
          </a:solidFill>
          <a:ln w="25400" cap="flat" cmpd="sng" algn="ctr">
            <a:noFill/>
            <a:prstDash val="solid"/>
          </a:ln>
          <a:effectLst/>
        </p:spPr>
        <p:txBody>
          <a:bodyPr anchor="ctr"/>
          <a:lstStyle/>
          <a:p>
            <a:pPr algn="ctr" eaLnBrk="0" fontAlgn="base" hangingPunct="0">
              <a:spcBef>
                <a:spcPct val="0"/>
              </a:spcBef>
              <a:spcAft>
                <a:spcPct val="0"/>
              </a:spcAft>
              <a:defRPr/>
            </a:pPr>
            <a:endParaRPr lang="zh-CN" altLang="en-US" kern="0" dirty="0">
              <a:solidFill>
                <a:prstClr val="black"/>
              </a:solidFill>
              <a:latin typeface="Times New Roman" panose="02020603050405020304"/>
              <a:ea typeface="黑体" panose="02010609060101010101" pitchFamily="49" charset="-122"/>
            </a:endParaRPr>
          </a:p>
        </p:txBody>
      </p:sp>
      <p:sp>
        <p:nvSpPr>
          <p:cNvPr id="10" name="文本框 1"/>
          <p:cNvSpPr txBox="1"/>
          <p:nvPr/>
        </p:nvSpPr>
        <p:spPr>
          <a:xfrm>
            <a:off x="0" y="32775"/>
            <a:ext cx="3338624" cy="400110"/>
          </a:xfrm>
          <a:prstGeom prst="rect">
            <a:avLst/>
          </a:prstGeom>
          <a:noFill/>
          <a:ln w="9525">
            <a:noFill/>
          </a:ln>
        </p:spPr>
        <p:txBody>
          <a:bodyPr wrap="square" anchor="t">
            <a:spAutoFit/>
          </a:bodyPr>
          <a:lstStyle/>
          <a:p>
            <a:pPr eaLnBrk="0" fontAlgn="base" hangingPunct="0">
              <a:spcBef>
                <a:spcPct val="0"/>
              </a:spcBef>
              <a:spcAft>
                <a:spcPct val="0"/>
              </a:spcAft>
              <a:buFont typeface="Arial" panose="020B0604020202020204" pitchFamily="34" charset="0"/>
              <a:buNone/>
            </a:pPr>
            <a:r>
              <a:rPr lang="zh-CN" altLang="en-US" sz="2000" b="1" dirty="0">
                <a:solidFill>
                  <a:prstClr val="white"/>
                </a:solidFill>
                <a:latin typeface="宋体" panose="02010600030101010101" pitchFamily="2" charset="-122"/>
                <a:ea typeface="宋体" panose="02010600030101010101" pitchFamily="2" charset="-122"/>
              </a:rPr>
              <a:t>人教</a:t>
            </a:r>
            <a:r>
              <a:rPr lang="zh-CN" altLang="en-US" sz="2000" b="1" dirty="0" smtClean="0">
                <a:solidFill>
                  <a:prstClr val="white"/>
                </a:solidFill>
                <a:latin typeface="宋体" panose="02010600030101010101" pitchFamily="2" charset="-122"/>
                <a:ea typeface="宋体" panose="02010600030101010101" pitchFamily="2" charset="-122"/>
              </a:rPr>
              <a:t>版 物理 </a:t>
            </a:r>
            <a:r>
              <a:rPr lang="zh-CN" altLang="en-US" sz="2000" b="1" dirty="0">
                <a:solidFill>
                  <a:prstClr val="white"/>
                </a:solidFill>
                <a:latin typeface="宋体" panose="02010600030101010101" pitchFamily="2" charset="-122"/>
                <a:ea typeface="宋体" panose="02010600030101010101" pitchFamily="2" charset="-122"/>
              </a:rPr>
              <a:t>九</a:t>
            </a:r>
            <a:r>
              <a:rPr lang="zh-CN" altLang="en-US" sz="2000" b="1" dirty="0" smtClean="0">
                <a:solidFill>
                  <a:prstClr val="white"/>
                </a:solidFill>
                <a:latin typeface="宋体" panose="02010600030101010101" pitchFamily="2" charset="-122"/>
                <a:ea typeface="宋体" panose="02010600030101010101" pitchFamily="2" charset="-122"/>
              </a:rPr>
              <a:t>年级 下册</a:t>
            </a:r>
            <a:endParaRPr lang="zh-CN" altLang="en-US" sz="2000" b="1" dirty="0">
              <a:solidFill>
                <a:prstClr val="white"/>
              </a:solidFill>
              <a:latin typeface="宋体" panose="02010600030101010101" pitchFamily="2" charset="-122"/>
              <a:ea typeface="宋体" panose="02010600030101010101" pitchFamily="2" charset="-122"/>
            </a:endParaRPr>
          </a:p>
        </p:txBody>
      </p:sp>
    </p:spTree>
    <p:custDataLst>
      <p:tags r:id="rId1"/>
    </p:custDataLst>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55" name="文本框 134154"/>
          <p:cNvSpPr txBox="1"/>
          <p:nvPr/>
        </p:nvSpPr>
        <p:spPr>
          <a:xfrm>
            <a:off x="7045003" y="1204529"/>
            <a:ext cx="1292662" cy="3456384"/>
          </a:xfrm>
          <a:prstGeom prst="rect">
            <a:avLst/>
          </a:prstGeom>
          <a:noFill/>
          <a:ln w="12700">
            <a:noFill/>
          </a:ln>
        </p:spPr>
        <p:txBody>
          <a:bodyPr vert="eaVert" wrap="square">
            <a:spAutoFit/>
          </a:bodyPr>
          <a:lstStyle/>
          <a:p>
            <a:pPr>
              <a:lnSpc>
                <a:spcPct val="150000"/>
              </a:lnSpc>
              <a:buClrTx/>
            </a:pPr>
            <a:r>
              <a:rPr lang="zh-CN" altLang="en-US" sz="2400" b="1" dirty="0">
                <a:latin typeface="Arial" panose="020B0604020202020204" pitchFamily="34" charset="0"/>
                <a:ea typeface="宋体" panose="02010600030101010101" pitchFamily="2" charset="-122"/>
              </a:rPr>
              <a:t>通电螺线管两端的</a:t>
            </a:r>
            <a:r>
              <a:rPr lang="zh-CN" altLang="en-US" sz="2400" b="1" dirty="0">
                <a:solidFill>
                  <a:srgbClr val="FF0000"/>
                </a:solidFill>
                <a:latin typeface="Arial" panose="020B0604020202020204" pitchFamily="34" charset="0"/>
                <a:ea typeface="宋体" panose="02010600030101010101" pitchFamily="2" charset="-122"/>
              </a:rPr>
              <a:t>极性</a:t>
            </a:r>
            <a:r>
              <a:rPr lang="zh-CN" altLang="en-US" sz="2400" b="1" dirty="0">
                <a:latin typeface="Arial" panose="020B0604020202020204" pitchFamily="34" charset="0"/>
                <a:ea typeface="宋体" panose="02010600030101010101" pitchFamily="2" charset="-122"/>
              </a:rPr>
              <a:t>与其中的</a:t>
            </a:r>
            <a:r>
              <a:rPr lang="zh-CN" altLang="en-US" sz="2400" b="1" dirty="0">
                <a:solidFill>
                  <a:srgbClr val="FF0000"/>
                </a:solidFill>
                <a:latin typeface="Arial" panose="020B0604020202020204" pitchFamily="34" charset="0"/>
                <a:ea typeface="宋体" panose="02010600030101010101" pitchFamily="2" charset="-122"/>
              </a:rPr>
              <a:t>电流方向</a:t>
            </a:r>
            <a:r>
              <a:rPr lang="zh-CN" altLang="en-US" sz="2400" b="1" dirty="0">
                <a:latin typeface="Arial" panose="020B0604020202020204" pitchFamily="34" charset="0"/>
                <a:ea typeface="宋体" panose="02010600030101010101" pitchFamily="2" charset="-122"/>
              </a:rPr>
              <a:t>有关。</a:t>
            </a:r>
            <a:endParaRPr lang="zh-CN" altLang="en-US" sz="2400" dirty="0">
              <a:latin typeface="Arial" panose="020B0604020202020204" pitchFamily="34" charset="0"/>
              <a:ea typeface="宋体" panose="02010600030101010101" pitchFamily="2" charset="-122"/>
            </a:endParaRPr>
          </a:p>
        </p:txBody>
      </p:sp>
      <p:grpSp>
        <p:nvGrpSpPr>
          <p:cNvPr id="14" name="组合 13"/>
          <p:cNvGrpSpPr/>
          <p:nvPr/>
        </p:nvGrpSpPr>
        <p:grpSpPr>
          <a:xfrm>
            <a:off x="1469390" y="537487"/>
            <a:ext cx="6868275" cy="461665"/>
            <a:chOff x="1694657" y="526214"/>
            <a:chExt cx="5194591" cy="461665"/>
          </a:xfrm>
        </p:grpSpPr>
        <p:grpSp>
          <p:nvGrpSpPr>
            <p:cNvPr id="15" name="组合 14"/>
            <p:cNvGrpSpPr/>
            <p:nvPr/>
          </p:nvGrpSpPr>
          <p:grpSpPr>
            <a:xfrm>
              <a:off x="1694657" y="560718"/>
              <a:ext cx="5194591" cy="424671"/>
              <a:chOff x="2207571" y="552091"/>
              <a:chExt cx="3663121" cy="424671"/>
            </a:xfrm>
          </p:grpSpPr>
          <p:sp>
            <p:nvSpPr>
              <p:cNvPr id="17" name="圆角矩形 16"/>
              <p:cNvSpPr/>
              <p:nvPr/>
            </p:nvSpPr>
            <p:spPr>
              <a:xfrm>
                <a:off x="2235993" y="552091"/>
                <a:ext cx="3612715" cy="133709"/>
              </a:xfrm>
              <a:prstGeom prst="roundRect">
                <a:avLst/>
              </a:prstGeom>
              <a:grpFill/>
              <a:ln w="57150">
                <a:solidFill>
                  <a:srgbClr val="92D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2235992" y="704490"/>
                <a:ext cx="3612715" cy="272272"/>
              </a:xfrm>
              <a:prstGeom prst="roundRect">
                <a:avLst/>
              </a:prstGeom>
              <a:grpFill/>
              <a:ln w="57150">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2207571" y="577970"/>
                <a:ext cx="3663121" cy="372914"/>
              </a:xfrm>
              <a:prstGeom prst="roundRect">
                <a:avLst/>
              </a:prstGeom>
              <a:solidFill>
                <a:schemeClr val="bg1">
                  <a:lumMod val="85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991633" y="526214"/>
              <a:ext cx="4809596" cy="461665"/>
            </a:xfrm>
            <a:prstGeom prst="rect">
              <a:avLst/>
            </a:prstGeom>
          </p:spPr>
          <p:txBody>
            <a:bodyPr wrap="square">
              <a:spAutoFit/>
            </a:bodyPr>
            <a:lstStyle/>
            <a:p>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通电螺线管的磁感线分布与电流方向的关系</a:t>
              </a:r>
            </a:p>
          </p:txBody>
        </p:sp>
      </p:grpSp>
      <p:grpSp>
        <p:nvGrpSpPr>
          <p:cNvPr id="20" name="组合 19"/>
          <p:cNvGrpSpPr/>
          <p:nvPr/>
        </p:nvGrpSpPr>
        <p:grpSpPr>
          <a:xfrm rot="16200000">
            <a:off x="4159661" y="2240918"/>
            <a:ext cx="1056035" cy="4169002"/>
            <a:chOff x="464931" y="1276573"/>
            <a:chExt cx="837045" cy="2141676"/>
          </a:xfrm>
        </p:grpSpPr>
        <p:sp>
          <p:nvSpPr>
            <p:cNvPr id="23" name="右箭头标注 18"/>
            <p:cNvSpPr/>
            <p:nvPr/>
          </p:nvSpPr>
          <p:spPr>
            <a:xfrm>
              <a:off x="464931" y="1276573"/>
              <a:ext cx="837045" cy="2141676"/>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Arial" panose="020B0604020202020204"/>
                <a:ea typeface="黑体" panose="02010609060101010101" pitchFamily="49" charset="-122"/>
              </a:endParaRPr>
            </a:p>
          </p:txBody>
        </p:sp>
        <p:pic>
          <p:nvPicPr>
            <p:cNvPr id="2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8022930">
              <a:off x="632802" y="1220089"/>
              <a:ext cx="227307" cy="37039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0"/>
            <p:cNvSpPr txBox="1"/>
            <p:nvPr/>
          </p:nvSpPr>
          <p:spPr>
            <a:xfrm>
              <a:off x="469913" y="1480702"/>
              <a:ext cx="535029" cy="1907813"/>
            </a:xfrm>
            <a:prstGeom prst="rect">
              <a:avLst/>
            </a:prstGeom>
            <a:noFill/>
          </p:spPr>
          <p:txBody>
            <a:bodyPr vert="vert" wrap="square" rtlCol="0">
              <a:spAutoFit/>
            </a:bodyPr>
            <a:lstStyle/>
            <a:p>
              <a:pPr algn="ctr" defTabSz="685165">
                <a:defRPr/>
              </a:pPr>
              <a:r>
                <a:rPr lang="zh-CN" altLang="en-US" sz="1600" b="1" spc="300" dirty="0">
                  <a:solidFill>
                    <a:srgbClr val="000000"/>
                  </a:solidFill>
                  <a:latin typeface="Times New Roman" panose="02020603050405020304" charset="0"/>
                  <a:ea typeface="黑体" panose="02010609060101010101" pitchFamily="49" charset="-122"/>
                  <a:cs typeface="Times New Roman" panose="02020603050405020304" charset="0"/>
                </a:rPr>
                <a:t>点</a:t>
              </a:r>
              <a:r>
                <a:rPr lang="zh-CN" altLang="en-US" sz="1600" b="1" spc="300" dirty="0" smtClean="0">
                  <a:solidFill>
                    <a:srgbClr val="000000"/>
                  </a:solidFill>
                  <a:latin typeface="Times New Roman" panose="02020603050405020304" charset="0"/>
                  <a:ea typeface="黑体" panose="02010609060101010101" pitchFamily="49" charset="-122"/>
                  <a:cs typeface="Times New Roman" panose="02020603050405020304" charset="0"/>
                </a:rPr>
                <a:t>击图片，</a:t>
              </a:r>
              <a:r>
                <a:rPr lang="zh-CN" altLang="en-US" sz="1600" b="1" spc="300" dirty="0">
                  <a:solidFill>
                    <a:srgbClr val="000000"/>
                  </a:solidFill>
                  <a:latin typeface="Times New Roman" panose="02020603050405020304" charset="0"/>
                  <a:ea typeface="黑体" panose="02010609060101010101" pitchFamily="49" charset="-122"/>
                  <a:cs typeface="Times New Roman" panose="02020603050405020304" charset="0"/>
                </a:rPr>
                <a:t>认识通电螺线管的磁感线分布与电流方向的关系</a:t>
              </a:r>
            </a:p>
          </p:txBody>
        </p:sp>
      </p:grpSp>
      <p:grpSp>
        <p:nvGrpSpPr>
          <p:cNvPr id="4" name="组合 3"/>
          <p:cNvGrpSpPr/>
          <p:nvPr/>
        </p:nvGrpSpPr>
        <p:grpSpPr>
          <a:xfrm>
            <a:off x="469451" y="1251102"/>
            <a:ext cx="1514261" cy="3584734"/>
            <a:chOff x="469451" y="1251102"/>
            <a:chExt cx="1514261" cy="3584734"/>
          </a:xfrm>
        </p:grpSpPr>
        <p:sp>
          <p:nvSpPr>
            <p:cNvPr id="2" name="文本框 1"/>
            <p:cNvSpPr txBox="1"/>
            <p:nvPr/>
          </p:nvSpPr>
          <p:spPr>
            <a:xfrm>
              <a:off x="469451" y="1251102"/>
              <a:ext cx="1514261" cy="3584734"/>
            </a:xfrm>
            <a:prstGeom prst="rect">
              <a:avLst/>
            </a:prstGeom>
            <a:solidFill>
              <a:schemeClr val="bg1"/>
            </a:solidFill>
          </p:spPr>
          <p:txBody>
            <a:bodyPr vert="eaVert" wrap="square" rtlCol="0">
              <a:spAutoFit/>
            </a:bodyPr>
            <a:lstStyle/>
            <a:p>
              <a:pPr>
                <a:lnSpc>
                  <a:spcPct val="120000"/>
                </a:lnSpc>
                <a:buClrTx/>
              </a:pPr>
              <a:r>
                <a:rPr lang="zh-CN" altLang="en-US" sz="2400" b="1" dirty="0">
                  <a:solidFill>
                    <a:srgbClr val="000000"/>
                  </a:solidFill>
                  <a:latin typeface="Arial" panose="020B0604020202020204" pitchFamily="34" charset="0"/>
                  <a:ea typeface="宋体" panose="02010600030101010101" pitchFamily="2" charset="-122"/>
                  <a:sym typeface="+mn-ea"/>
                </a:rPr>
                <a:t>把小磁针放到螺线管周围不同位置，在图上记录磁</a:t>
              </a:r>
              <a:r>
                <a:rPr lang="zh-CN" altLang="en-US" sz="2400" b="1" dirty="0" smtClean="0">
                  <a:solidFill>
                    <a:srgbClr val="000000"/>
                  </a:solidFill>
                  <a:latin typeface="Arial" panose="020B0604020202020204" pitchFamily="34" charset="0"/>
                  <a:ea typeface="宋体" panose="02010600030101010101" pitchFamily="2" charset="-122"/>
                  <a:sym typeface="+mn-ea"/>
                </a:rPr>
                <a:t>针</a:t>
              </a:r>
              <a:r>
                <a:rPr lang="en-US" altLang="zh-CN" sz="2400" b="1" dirty="0">
                  <a:solidFill>
                    <a:srgbClr val="000000"/>
                  </a:solidFill>
                  <a:latin typeface="Times New Roman" panose="02020603050405020304" charset="0"/>
                  <a:ea typeface="宋体" panose="02010600030101010101" pitchFamily="2" charset="-122"/>
                  <a:sym typeface="+mn-ea"/>
                </a:rPr>
                <a:t> </a:t>
              </a:r>
              <a:r>
                <a:rPr lang="en-US" altLang="zh-CN" sz="2400" b="1" dirty="0" smtClean="0">
                  <a:solidFill>
                    <a:srgbClr val="000000"/>
                  </a:solidFill>
                  <a:latin typeface="Times New Roman" panose="02020603050405020304" charset="0"/>
                  <a:ea typeface="宋体" panose="02010600030101010101" pitchFamily="2" charset="-122"/>
                  <a:sym typeface="+mn-ea"/>
                </a:rPr>
                <a:t>  </a:t>
              </a:r>
              <a:r>
                <a:rPr lang="zh-CN" altLang="en-US" sz="2400" b="1" dirty="0" smtClean="0">
                  <a:solidFill>
                    <a:srgbClr val="000000"/>
                  </a:solidFill>
                  <a:latin typeface="Arial" panose="020B0604020202020204" pitchFamily="34" charset="0"/>
                  <a:ea typeface="宋体" panose="02010600030101010101" pitchFamily="2" charset="-122"/>
                  <a:sym typeface="+mn-ea"/>
                </a:rPr>
                <a:t>极</a:t>
              </a:r>
              <a:r>
                <a:rPr lang="zh-CN" altLang="en-US" sz="2400" b="1" dirty="0">
                  <a:solidFill>
                    <a:srgbClr val="000000"/>
                  </a:solidFill>
                  <a:latin typeface="Arial" panose="020B0604020202020204" pitchFamily="34" charset="0"/>
                  <a:ea typeface="宋体" panose="02010600030101010101" pitchFamily="2" charset="-122"/>
                  <a:sym typeface="+mn-ea"/>
                </a:rPr>
                <a:t>的方向。</a:t>
              </a:r>
              <a:endParaRPr lang="zh-CN" altLang="en-US" sz="2400" b="1" dirty="0"/>
            </a:p>
          </p:txBody>
        </p:sp>
        <p:sp>
          <p:nvSpPr>
            <p:cNvPr id="3" name="TextBox 2"/>
            <p:cNvSpPr txBox="1"/>
            <p:nvPr/>
          </p:nvSpPr>
          <p:spPr>
            <a:xfrm>
              <a:off x="560719" y="1474441"/>
              <a:ext cx="353683" cy="461665"/>
            </a:xfrm>
            <a:prstGeom prst="rect">
              <a:avLst/>
            </a:prstGeom>
            <a:noFill/>
          </p:spPr>
          <p:txBody>
            <a:bodyPr wrap="square" rtlCol="0">
              <a:spAutoFit/>
            </a:bodyPr>
            <a:lstStyle/>
            <a:p>
              <a:r>
                <a:rPr lang="en-US" altLang="zh-CN" sz="2400" b="1" dirty="0" smtClean="0">
                  <a:latin typeface="Times New Roman" panose="02020603050405020304" pitchFamily="18" charset="0"/>
                  <a:cs typeface="Times New Roman" panose="02020603050405020304" pitchFamily="18" charset="0"/>
                </a:rPr>
                <a:t>N</a:t>
              </a:r>
              <a:endParaRPr lang="zh-CN" altLang="en-US" sz="2400" b="1" dirty="0">
                <a:latin typeface="Times New Roman" panose="02020603050405020304" pitchFamily="18" charset="0"/>
                <a:cs typeface="Times New Roman" panose="02020603050405020304" pitchFamily="18" charset="0"/>
              </a:endParaRPr>
            </a:p>
          </p:txBody>
        </p:sp>
      </p:grpSp>
      <p:pic>
        <p:nvPicPr>
          <p:cNvPr id="1026"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0580" y="1204529"/>
            <a:ext cx="3854196" cy="260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4155"/>
                                        </p:tgtEl>
                                        <p:attrNameLst>
                                          <p:attrName>style.visibility</p:attrName>
                                        </p:attrNameLst>
                                      </p:cBhvr>
                                      <p:to>
                                        <p:strVal val="visible"/>
                                      </p:to>
                                    </p:set>
                                    <p:anim calcmode="lin" valueType="num">
                                      <p:cBhvr additive="base">
                                        <p:cTn id="7" dur="500" fill="hold"/>
                                        <p:tgtEl>
                                          <p:spTgt spid="134155"/>
                                        </p:tgtEl>
                                        <p:attrNameLst>
                                          <p:attrName>ppt_x</p:attrName>
                                        </p:attrNameLst>
                                      </p:cBhvr>
                                      <p:tavLst>
                                        <p:tav tm="0">
                                          <p:val>
                                            <p:strVal val="#ppt_x"/>
                                          </p:val>
                                        </p:tav>
                                        <p:tav tm="100000">
                                          <p:val>
                                            <p:strVal val="#ppt_x"/>
                                          </p:val>
                                        </p:tav>
                                      </p:tavLst>
                                    </p:anim>
                                    <p:anim calcmode="lin" valueType="num">
                                      <p:cBhvr additive="base">
                                        <p:cTn id="8" dur="500" fill="hold"/>
                                        <p:tgtEl>
                                          <p:spTgt spid="1341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hlinkClick r:id="rId2" action="ppaction://hlinkfile"/>
          </p:cNvPr>
          <p:cNvPicPr>
            <a:picLocks noChangeAspect="1"/>
          </p:cNvPicPr>
          <p:nvPr/>
        </p:nvPicPr>
        <p:blipFill rotWithShape="1">
          <a:blip r:embed="rId3" cstate="print"/>
          <a:srcRect t="8359" r="6098"/>
          <a:stretch/>
        </p:blipFill>
        <p:spPr>
          <a:xfrm>
            <a:off x="2118610" y="1530560"/>
            <a:ext cx="4955050" cy="2531355"/>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11" name="组合 10"/>
          <p:cNvGrpSpPr/>
          <p:nvPr/>
        </p:nvGrpSpPr>
        <p:grpSpPr>
          <a:xfrm>
            <a:off x="1479665" y="685731"/>
            <a:ext cx="5985164" cy="831210"/>
            <a:chOff x="634" y="1040"/>
            <a:chExt cx="4609" cy="809"/>
          </a:xfrm>
        </p:grpSpPr>
        <p:sp>
          <p:nvSpPr>
            <p:cNvPr id="12" name="圆角矩形 11"/>
            <p:cNvSpPr/>
            <p:nvPr/>
          </p:nvSpPr>
          <p:spPr>
            <a:xfrm>
              <a:off x="634" y="1066"/>
              <a:ext cx="4609" cy="373"/>
            </a:xfrm>
            <a:prstGeom prst="roundRect">
              <a:avLst>
                <a:gd name="adj" fmla="val 50000"/>
              </a:avLst>
            </a:prstGeom>
            <a:gradFill rotWithShape="1">
              <a:gsLst>
                <a:gs pos="0">
                  <a:srgbClr val="9999FF"/>
                </a:gs>
                <a:gs pos="50000">
                  <a:schemeClr val="bg1"/>
                </a:gs>
                <a:gs pos="100000">
                  <a:srgbClr val="9999FF"/>
                </a:gs>
              </a:gsLst>
              <a:lin ang="5400000" scaled="1"/>
              <a:tileRect/>
            </a:gradFill>
            <a:ln w="28575" cap="flat" cmpd="sng">
              <a:solidFill>
                <a:srgbClr val="EAEAEA"/>
              </a:solidFill>
              <a:prstDash val="solid"/>
              <a:headEnd type="none" w="med" len="med"/>
              <a:tailEnd type="none" w="med" len="med"/>
            </a:ln>
          </p:spPr>
          <p:txBody>
            <a:bodyPr wrap="none" anchor="ctr"/>
            <a:lstStyle/>
            <a:p>
              <a:pPr algn="ctr">
                <a:spcBef>
                  <a:spcPct val="50000"/>
                </a:spcBef>
              </a:pPr>
              <a:endParaRPr sz="2400" dirty="0">
                <a:solidFill>
                  <a:srgbClr val="8E163E"/>
                </a:solidFill>
                <a:latin typeface="Times New Roman" panose="02020603050405020304" charset="0"/>
                <a:ea typeface="宋体" panose="02010600030101010101" pitchFamily="2" charset="-122"/>
                <a:cs typeface="Times New Roman" panose="02020603050405020304" charset="0"/>
              </a:endParaRPr>
            </a:p>
          </p:txBody>
        </p:sp>
        <p:sp>
          <p:nvSpPr>
            <p:cNvPr id="13" name="文本框 13316"/>
            <p:cNvSpPr txBox="1"/>
            <p:nvPr/>
          </p:nvSpPr>
          <p:spPr>
            <a:xfrm>
              <a:off x="634" y="1040"/>
              <a:ext cx="4609" cy="809"/>
            </a:xfrm>
            <a:prstGeom prst="rect">
              <a:avLst/>
            </a:prstGeom>
            <a:noFill/>
            <a:ln w="28575">
              <a:noFill/>
            </a:ln>
          </p:spPr>
          <p:txBody>
            <a:bodyPr wrap="square">
              <a:spAutoFit/>
            </a:bodyPr>
            <a:lstStyle/>
            <a:p>
              <a:pPr algn="ctr">
                <a:spcBef>
                  <a:spcPct val="50000"/>
                </a:spcBef>
              </a:pPr>
              <a:r>
                <a:rPr lang="zh-CN" altLang="en-US" sz="2400" b="1" dirty="0">
                  <a:latin typeface="Times New Roman" panose="02020603050405020304" charset="0"/>
                  <a:ea typeface="宋体" panose="02010600030101010101" pitchFamily="2" charset="-122"/>
                  <a:cs typeface="Times New Roman" panose="02020603050405020304" charset="0"/>
                </a:rPr>
                <a:t>通电螺线管的磁感线的立体分布</a:t>
              </a:r>
            </a:p>
          </p:txBody>
        </p:sp>
      </p:grpSp>
      <p:grpSp>
        <p:nvGrpSpPr>
          <p:cNvPr id="14" name="组合 13"/>
          <p:cNvGrpSpPr/>
          <p:nvPr/>
        </p:nvGrpSpPr>
        <p:grpSpPr>
          <a:xfrm>
            <a:off x="673561" y="1516941"/>
            <a:ext cx="1056035" cy="2648035"/>
            <a:chOff x="464930" y="1150512"/>
            <a:chExt cx="837045" cy="2267737"/>
          </a:xfrm>
        </p:grpSpPr>
        <p:sp>
          <p:nvSpPr>
            <p:cNvPr id="15" name="右箭头标注 18"/>
            <p:cNvSpPr/>
            <p:nvPr/>
          </p:nvSpPr>
          <p:spPr>
            <a:xfrm>
              <a:off x="464930" y="1150512"/>
              <a:ext cx="837045" cy="2267737"/>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Arial" panose="020B0604020202020204"/>
                <a:ea typeface="黑体" panose="02010609060101010101" pitchFamily="49" charset="-122"/>
              </a:endParaRPr>
            </a:p>
          </p:txBody>
        </p:sp>
        <p:pic>
          <p:nvPicPr>
            <p:cNvPr id="1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6630" y="1162175"/>
              <a:ext cx="395520" cy="42949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20"/>
            <p:cNvSpPr txBox="1"/>
            <p:nvPr/>
          </p:nvSpPr>
          <p:spPr>
            <a:xfrm>
              <a:off x="584876" y="1508501"/>
              <a:ext cx="341534" cy="1907813"/>
            </a:xfrm>
            <a:prstGeom prst="rect">
              <a:avLst/>
            </a:prstGeom>
            <a:noFill/>
          </p:spPr>
          <p:txBody>
            <a:bodyPr vert="eaVert" wrap="square" rtlCol="0">
              <a:spAutoFit/>
            </a:bodyPr>
            <a:lstStyle/>
            <a:p>
              <a:pPr algn="ct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点击图</a:t>
              </a:r>
              <a:r>
                <a:rPr lang="zh-CN" altLang="en-US" sz="1600" b="1" spc="300" dirty="0" smtClean="0">
                  <a:solidFill>
                    <a:srgbClr val="000000"/>
                  </a:solidFill>
                  <a:latin typeface="黑体" panose="02010609060101010101" pitchFamily="49" charset="-122"/>
                  <a:ea typeface="黑体" panose="02010609060101010101" pitchFamily="49" charset="-122"/>
                </a:rPr>
                <a:t>片播放视频</a:t>
              </a:r>
              <a:endParaRPr lang="zh-CN" altLang="en-US" sz="1600" b="1" spc="300" dirty="0">
                <a:solidFill>
                  <a:srgbClr val="000000"/>
                </a:solidFill>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80" name="图片 28679" descr="12604012"/>
          <p:cNvPicPr>
            <a:picLocks noChangeAspect="1"/>
          </p:cNvPicPr>
          <p:nvPr/>
        </p:nvPicPr>
        <p:blipFill>
          <a:blip r:embed="rId2" cstate="print"/>
          <a:stretch>
            <a:fillRect/>
          </a:stretch>
        </p:blipFill>
        <p:spPr>
          <a:xfrm>
            <a:off x="989938" y="2032887"/>
            <a:ext cx="2152273" cy="1752226"/>
          </a:xfrm>
          <a:prstGeom prst="rect">
            <a:avLst/>
          </a:prstGeom>
          <a:noFill/>
          <a:ln w="9525">
            <a:noFill/>
          </a:ln>
        </p:spPr>
      </p:pic>
      <p:pic>
        <p:nvPicPr>
          <p:cNvPr id="28681" name="图片 28680" descr="12604013"/>
          <p:cNvPicPr>
            <a:picLocks noChangeAspect="1"/>
          </p:cNvPicPr>
          <p:nvPr/>
        </p:nvPicPr>
        <p:blipFill>
          <a:blip r:embed="rId3" cstate="print"/>
          <a:stretch>
            <a:fillRect/>
          </a:stretch>
        </p:blipFill>
        <p:spPr>
          <a:xfrm>
            <a:off x="6284422" y="3272508"/>
            <a:ext cx="1756611" cy="1552824"/>
          </a:xfrm>
          <a:prstGeom prst="rect">
            <a:avLst/>
          </a:prstGeom>
          <a:noFill/>
          <a:ln w="9525">
            <a:noFill/>
          </a:ln>
        </p:spPr>
      </p:pic>
      <p:sp>
        <p:nvSpPr>
          <p:cNvPr id="28674" name="TextBox 2"/>
          <p:cNvSpPr txBox="1"/>
          <p:nvPr/>
        </p:nvSpPr>
        <p:spPr>
          <a:xfrm>
            <a:off x="254953" y="997649"/>
            <a:ext cx="8442008" cy="829945"/>
          </a:xfrm>
          <a:prstGeom prst="rect">
            <a:avLst/>
          </a:prstGeom>
          <a:noFill/>
          <a:ln w="38100">
            <a:noFill/>
          </a:ln>
        </p:spPr>
        <p:txBody>
          <a:bodyPr wrap="square">
            <a:spAutoFit/>
          </a:bodyPr>
          <a:lstStyle/>
          <a:p>
            <a:r>
              <a:rPr lang="zh-CN" altLang="en-US" sz="2400" b="1" dirty="0">
                <a:latin typeface="Times New Roman" panose="02020603050405020304" charset="0"/>
                <a:ea typeface="楷体" panose="02010609060101010101" pitchFamily="49" charset="-122"/>
                <a:cs typeface="Times New Roman" panose="02020603050405020304" charset="0"/>
              </a:rPr>
              <a:t>　　你能用一个巧妙的方法把通电螺线管两端的极性与其中的电流方向的关系表述出来吗？</a:t>
            </a:r>
          </a:p>
        </p:txBody>
      </p:sp>
      <p:sp>
        <p:nvSpPr>
          <p:cNvPr id="28675" name="AutoShape 2"/>
          <p:cNvSpPr/>
          <p:nvPr/>
        </p:nvSpPr>
        <p:spPr>
          <a:xfrm>
            <a:off x="4197329" y="1764663"/>
            <a:ext cx="4937760" cy="1574227"/>
          </a:xfrm>
          <a:prstGeom prst="roundRect">
            <a:avLst>
              <a:gd name="adj" fmla="val 16667"/>
            </a:avLst>
          </a:prstGeom>
          <a:noFill/>
          <a:ln w="9525">
            <a:noFill/>
          </a:ln>
        </p:spPr>
        <p:txBody>
          <a:bodyPr wrap="square" anchor="ctr">
            <a:spAutoFit/>
          </a:bodyPr>
          <a:lstStyle/>
          <a:p>
            <a:pPr>
              <a:lnSpc>
                <a:spcPct val="120000"/>
              </a:lnSpc>
            </a:pPr>
            <a:r>
              <a:rPr lang="zh-CN" altLang="en-US" sz="2400" b="1" dirty="0">
                <a:solidFill>
                  <a:schemeClr val="tx2"/>
                </a:solidFill>
                <a:latin typeface="Times New Roman" panose="02020603050405020304" charset="0"/>
                <a:ea typeface="楷体" panose="02010609060101010101" pitchFamily="49" charset="-122"/>
                <a:cs typeface="Times New Roman" panose="02020603050405020304" charset="0"/>
              </a:rPr>
              <a:t>猴子用右手把一个大螺线管夹在腋下，说：如果电流沿着我右臂所指的方向流动，N 极就在我的前方。</a:t>
            </a:r>
          </a:p>
        </p:txBody>
      </p:sp>
      <p:sp>
        <p:nvSpPr>
          <p:cNvPr id="28676" name="AutoShape 3"/>
          <p:cNvSpPr/>
          <p:nvPr/>
        </p:nvSpPr>
        <p:spPr>
          <a:xfrm>
            <a:off x="333375" y="3851275"/>
            <a:ext cx="4248785" cy="977265"/>
          </a:xfrm>
          <a:prstGeom prst="rect">
            <a:avLst/>
          </a:prstGeom>
          <a:noFill/>
          <a:ln w="9525">
            <a:noFill/>
          </a:ln>
        </p:spPr>
        <p:txBody>
          <a:bodyPr wrap="square">
            <a:spAutoFit/>
          </a:bodyPr>
          <a:lstStyle/>
          <a:p>
            <a:pPr>
              <a:lnSpc>
                <a:spcPct val="120000"/>
              </a:lnSpc>
            </a:pPr>
            <a:r>
              <a:rPr lang="zh-CN" altLang="en-US" sz="2400" b="1" dirty="0">
                <a:solidFill>
                  <a:schemeClr val="tx2"/>
                </a:solidFill>
                <a:latin typeface="Times New Roman" panose="02020603050405020304" charset="0"/>
                <a:ea typeface="楷体" panose="02010609060101010101" pitchFamily="49" charset="-122"/>
                <a:cs typeface="Times New Roman" panose="02020603050405020304" charset="0"/>
              </a:rPr>
              <a:t>蚂蚁沿着电流方向绕螺线管爬行，说：N 极就在我的左边。</a:t>
            </a:r>
          </a:p>
        </p:txBody>
      </p:sp>
      <p:grpSp>
        <p:nvGrpSpPr>
          <p:cNvPr id="15" name="组合 14"/>
          <p:cNvGrpSpPr/>
          <p:nvPr/>
        </p:nvGrpSpPr>
        <p:grpSpPr>
          <a:xfrm>
            <a:off x="3213388" y="338230"/>
            <a:ext cx="2131120" cy="647700"/>
            <a:chOff x="6969728" y="2678798"/>
            <a:chExt cx="2131120" cy="647700"/>
          </a:xfrm>
        </p:grpSpPr>
        <p:sp>
          <p:nvSpPr>
            <p:cNvPr id="16" name="圆角矩形 31"/>
            <p:cNvSpPr>
              <a:spLocks noChangeArrowheads="1"/>
            </p:cNvSpPr>
            <p:nvPr/>
          </p:nvSpPr>
          <p:spPr bwMode="auto">
            <a:xfrm>
              <a:off x="7459373" y="2879925"/>
              <a:ext cx="1641475" cy="431800"/>
            </a:xfrm>
            <a:prstGeom prst="roundRect">
              <a:avLst>
                <a:gd name="adj" fmla="val 16667"/>
              </a:avLst>
            </a:prstGeom>
            <a:solidFill>
              <a:srgbClr val="FFBF53">
                <a:lumMod val="40000"/>
                <a:lumOff val="60000"/>
              </a:srgbClr>
            </a:solidFill>
            <a:ln w="25400">
              <a:solidFill>
                <a:srgbClr val="02B3C5">
                  <a:lumMod val="75000"/>
                </a:srgbClr>
              </a:solidFill>
              <a:round/>
            </a:ln>
          </p:spPr>
          <p:txBody>
            <a:bodyPr/>
            <a:lstStyle/>
            <a:p>
              <a:pPr algn="ctr" fontAlgn="base">
                <a:lnSpc>
                  <a:spcPct val="110000"/>
                </a:lnSpc>
                <a:spcBef>
                  <a:spcPct val="0"/>
                </a:spcBef>
                <a:spcAft>
                  <a:spcPct val="0"/>
                </a:spcAft>
                <a:buFont typeface="Arial" panose="020B0604020202020204" pitchFamily="34" charset="0"/>
                <a:buNone/>
                <a:defRPr/>
              </a:pPr>
              <a:r>
                <a:rPr lang="zh-CN" altLang="en-US" b="1" kern="0" dirty="0">
                  <a:solidFill>
                    <a:prstClr val="black"/>
                  </a:solidFill>
                  <a:latin typeface="Times New Roman" panose="02020603050405020304" charset="0"/>
                  <a:ea typeface="微软雅黑" panose="020B0503020204020204" pitchFamily="34" charset="-122"/>
                  <a:cs typeface="Times New Roman" panose="02020603050405020304" charset="0"/>
                  <a:sym typeface="微软雅黑" panose="020B0503020204020204" pitchFamily="34" charset="-122"/>
                </a:rPr>
                <a:t>方法讨论</a:t>
              </a:r>
            </a:p>
          </p:txBody>
        </p:sp>
        <p:pic>
          <p:nvPicPr>
            <p:cNvPr id="1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102" t="8041" r="13842" b="5246"/>
            <a:stretch>
              <a:fillRect/>
            </a:stretch>
          </p:blipFill>
          <p:spPr bwMode="auto">
            <a:xfrm>
              <a:off x="6969728" y="2678798"/>
              <a:ext cx="647701" cy="6477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6699" y="3106064"/>
            <a:ext cx="2742724" cy="1680871"/>
            <a:chOff x="5053" y="5500"/>
            <a:chExt cx="4180" cy="2543"/>
          </a:xfrm>
        </p:grpSpPr>
        <p:sp>
          <p:nvSpPr>
            <p:cNvPr id="29718" name="Rectangle 28"/>
            <p:cNvSpPr/>
            <p:nvPr/>
          </p:nvSpPr>
          <p:spPr>
            <a:xfrm>
              <a:off x="5140" y="5887"/>
              <a:ext cx="4027" cy="1062"/>
            </a:xfrm>
            <a:prstGeom prst="rect">
              <a:avLst/>
            </a:prstGeom>
            <a:gradFill rotWithShape="0">
              <a:gsLst>
                <a:gs pos="0">
                  <a:srgbClr val="4E4E4E"/>
                </a:gs>
                <a:gs pos="50000">
                  <a:srgbClr val="EAEAEA"/>
                </a:gs>
                <a:gs pos="100000">
                  <a:srgbClr val="4E4E4E"/>
                </a:gs>
              </a:gsLst>
              <a:lin ang="5400000" scaled="1"/>
              <a:tileRect/>
            </a:gradFill>
            <a:ln w="9525" cap="flat" cmpd="sng">
              <a:solidFill>
                <a:srgbClr val="4D4D4D"/>
              </a:solidFill>
              <a:prstDash val="solid"/>
              <a:miter/>
              <a:headEnd type="none" w="med" len="med"/>
              <a:tailEnd type="none" w="med" len="med"/>
            </a:ln>
          </p:spPr>
          <p:txBody>
            <a:bodyPr wrap="none" anchor="ctr"/>
            <a:lstStyle/>
            <a:p>
              <a:endParaRPr lang="zh-CN" altLang="en-US" sz="1350" dirty="0">
                <a:latin typeface="Arial" panose="020B0604020202020204" pitchFamily="34" charset="0"/>
              </a:endParaRPr>
            </a:p>
          </p:txBody>
        </p:sp>
        <p:grpSp>
          <p:nvGrpSpPr>
            <p:cNvPr id="29719" name="组合 29718"/>
            <p:cNvGrpSpPr/>
            <p:nvPr/>
          </p:nvGrpSpPr>
          <p:grpSpPr>
            <a:xfrm>
              <a:off x="5705" y="5500"/>
              <a:ext cx="2938" cy="2543"/>
              <a:chOff x="0" y="0"/>
              <a:chExt cx="1175" cy="1035"/>
            </a:xfrm>
          </p:grpSpPr>
          <p:sp>
            <p:nvSpPr>
              <p:cNvPr id="29720" name="Freeform 30"/>
              <p:cNvSpPr/>
              <p:nvPr/>
            </p:nvSpPr>
            <p:spPr>
              <a:xfrm>
                <a:off x="0" y="40"/>
                <a:ext cx="91" cy="995"/>
              </a:xfrm>
              <a:custGeom>
                <a:avLst/>
                <a:gdLst>
                  <a:gd name="txL" fmla="*/ 0 w 104"/>
                  <a:gd name="txT" fmla="*/ 0 h 648"/>
                  <a:gd name="txR" fmla="*/ 104 w 104"/>
                  <a:gd name="txB" fmla="*/ 648 h 648"/>
                </a:gdLst>
                <a:ahLst/>
                <a:cxnLst>
                  <a:cxn ang="0">
                    <a:pos x="18" y="19046"/>
                  </a:cxn>
                  <a:cxn ang="0">
                    <a:pos x="10" y="6394"/>
                  </a:cxn>
                  <a:cxn ang="0">
                    <a:pos x="4" y="57053"/>
                  </a:cxn>
                  <a:cxn ang="0">
                    <a:pos x="4" y="170922"/>
                  </a:cxn>
                </a:cxnLst>
                <a:rect l="txL" t="txT" r="txR" b="txB"/>
                <a:pathLst>
                  <a:path w="104" h="648">
                    <a:moveTo>
                      <a:pt x="104" y="72"/>
                    </a:moveTo>
                    <a:cubicBezTo>
                      <a:pt x="88" y="36"/>
                      <a:pt x="72" y="0"/>
                      <a:pt x="56" y="24"/>
                    </a:cubicBezTo>
                    <a:cubicBezTo>
                      <a:pt x="40" y="48"/>
                      <a:pt x="16" y="112"/>
                      <a:pt x="8" y="216"/>
                    </a:cubicBezTo>
                    <a:cubicBezTo>
                      <a:pt x="0" y="320"/>
                      <a:pt x="8" y="576"/>
                      <a:pt x="8" y="648"/>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sp>
            <p:nvSpPr>
              <p:cNvPr id="29721" name="Freeform 31"/>
              <p:cNvSpPr/>
              <p:nvPr/>
            </p:nvSpPr>
            <p:spPr>
              <a:xfrm>
                <a:off x="927" y="3"/>
                <a:ext cx="218" cy="744"/>
              </a:xfrm>
              <a:custGeom>
                <a:avLst/>
                <a:gdLst>
                  <a:gd name="txL" fmla="*/ 0 w 192"/>
                  <a:gd name="txT" fmla="*/ 0 h 496"/>
                  <a:gd name="txR" fmla="*/ 192 w 192"/>
                  <a:gd name="txB" fmla="*/ 496 h 496"/>
                </a:gdLst>
                <a:ahLst/>
                <a:cxnLst>
                  <a:cxn ang="0">
                    <a:pos x="0" y="76314"/>
                  </a:cxn>
                  <a:cxn ang="0">
                    <a:pos x="249" y="85658"/>
                  </a:cxn>
                  <a:cxn ang="0">
                    <a:pos x="753" y="10934"/>
                  </a:cxn>
                  <a:cxn ang="0">
                    <a:pos x="1003" y="20291"/>
                  </a:cxn>
                </a:cxnLst>
                <a:rect l="txL" t="txT" r="txR" b="txB"/>
                <a:pathLst>
                  <a:path w="192" h="496">
                    <a:moveTo>
                      <a:pt x="0" y="392"/>
                    </a:moveTo>
                    <a:cubicBezTo>
                      <a:pt x="12" y="444"/>
                      <a:pt x="24" y="496"/>
                      <a:pt x="48" y="440"/>
                    </a:cubicBezTo>
                    <a:cubicBezTo>
                      <a:pt x="72" y="384"/>
                      <a:pt x="120" y="112"/>
                      <a:pt x="144" y="56"/>
                    </a:cubicBezTo>
                    <a:cubicBezTo>
                      <a:pt x="168" y="0"/>
                      <a:pt x="184" y="96"/>
                      <a:pt x="192" y="104"/>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sp>
            <p:nvSpPr>
              <p:cNvPr id="29722" name="Line 32"/>
              <p:cNvSpPr/>
              <p:nvPr/>
            </p:nvSpPr>
            <p:spPr>
              <a:xfrm>
                <a:off x="1175" y="593"/>
                <a:ext cx="0" cy="442"/>
              </a:xfrm>
              <a:prstGeom prst="line">
                <a:avLst/>
              </a:prstGeom>
              <a:ln w="53975" cap="flat" cmpd="sng">
                <a:solidFill>
                  <a:srgbClr val="292929"/>
                </a:solidFill>
                <a:prstDash val="solid"/>
                <a:headEnd type="none" w="med" len="med"/>
                <a:tailEnd type="none" w="med" len="med"/>
              </a:ln>
            </p:spPr>
          </p:sp>
          <p:sp>
            <p:nvSpPr>
              <p:cNvPr id="29723" name="Freeform 33"/>
              <p:cNvSpPr/>
              <p:nvPr/>
            </p:nvSpPr>
            <p:spPr>
              <a:xfrm>
                <a:off x="406" y="0"/>
                <a:ext cx="218" cy="744"/>
              </a:xfrm>
              <a:custGeom>
                <a:avLst/>
                <a:gdLst>
                  <a:gd name="txL" fmla="*/ 0 w 192"/>
                  <a:gd name="txT" fmla="*/ 0 h 496"/>
                  <a:gd name="txR" fmla="*/ 192 w 192"/>
                  <a:gd name="txB" fmla="*/ 496 h 496"/>
                </a:gdLst>
                <a:ahLst/>
                <a:cxnLst>
                  <a:cxn ang="0">
                    <a:pos x="0" y="76314"/>
                  </a:cxn>
                  <a:cxn ang="0">
                    <a:pos x="249" y="85658"/>
                  </a:cxn>
                  <a:cxn ang="0">
                    <a:pos x="753" y="10934"/>
                  </a:cxn>
                  <a:cxn ang="0">
                    <a:pos x="1003" y="20291"/>
                  </a:cxn>
                </a:cxnLst>
                <a:rect l="txL" t="txT" r="txR" b="txB"/>
                <a:pathLst>
                  <a:path w="192" h="496">
                    <a:moveTo>
                      <a:pt x="0" y="392"/>
                    </a:moveTo>
                    <a:cubicBezTo>
                      <a:pt x="12" y="444"/>
                      <a:pt x="24" y="496"/>
                      <a:pt x="48" y="440"/>
                    </a:cubicBezTo>
                    <a:cubicBezTo>
                      <a:pt x="72" y="384"/>
                      <a:pt x="120" y="112"/>
                      <a:pt x="144" y="56"/>
                    </a:cubicBezTo>
                    <a:cubicBezTo>
                      <a:pt x="168" y="0"/>
                      <a:pt x="184" y="96"/>
                      <a:pt x="192" y="104"/>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sp>
            <p:nvSpPr>
              <p:cNvPr id="29724" name="Freeform 34"/>
              <p:cNvSpPr/>
              <p:nvPr/>
            </p:nvSpPr>
            <p:spPr>
              <a:xfrm>
                <a:off x="662" y="1"/>
                <a:ext cx="218" cy="744"/>
              </a:xfrm>
              <a:custGeom>
                <a:avLst/>
                <a:gdLst>
                  <a:gd name="txL" fmla="*/ 0 w 192"/>
                  <a:gd name="txT" fmla="*/ 0 h 496"/>
                  <a:gd name="txR" fmla="*/ 192 w 192"/>
                  <a:gd name="txB" fmla="*/ 496 h 496"/>
                </a:gdLst>
                <a:ahLst/>
                <a:cxnLst>
                  <a:cxn ang="0">
                    <a:pos x="0" y="76314"/>
                  </a:cxn>
                  <a:cxn ang="0">
                    <a:pos x="249" y="85658"/>
                  </a:cxn>
                  <a:cxn ang="0">
                    <a:pos x="753" y="10934"/>
                  </a:cxn>
                  <a:cxn ang="0">
                    <a:pos x="1003" y="20291"/>
                  </a:cxn>
                </a:cxnLst>
                <a:rect l="txL" t="txT" r="txR" b="txB"/>
                <a:pathLst>
                  <a:path w="192" h="496">
                    <a:moveTo>
                      <a:pt x="0" y="392"/>
                    </a:moveTo>
                    <a:cubicBezTo>
                      <a:pt x="12" y="444"/>
                      <a:pt x="24" y="496"/>
                      <a:pt x="48" y="440"/>
                    </a:cubicBezTo>
                    <a:cubicBezTo>
                      <a:pt x="72" y="384"/>
                      <a:pt x="120" y="112"/>
                      <a:pt x="144" y="56"/>
                    </a:cubicBezTo>
                    <a:cubicBezTo>
                      <a:pt x="168" y="0"/>
                      <a:pt x="184" y="96"/>
                      <a:pt x="192" y="104"/>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sp>
            <p:nvSpPr>
              <p:cNvPr id="29725" name="Freeform 35"/>
              <p:cNvSpPr/>
              <p:nvPr/>
            </p:nvSpPr>
            <p:spPr>
              <a:xfrm>
                <a:off x="136" y="0"/>
                <a:ext cx="218" cy="744"/>
              </a:xfrm>
              <a:custGeom>
                <a:avLst/>
                <a:gdLst>
                  <a:gd name="txL" fmla="*/ 0 w 192"/>
                  <a:gd name="txT" fmla="*/ 0 h 496"/>
                  <a:gd name="txR" fmla="*/ 192 w 192"/>
                  <a:gd name="txB" fmla="*/ 496 h 496"/>
                </a:gdLst>
                <a:ahLst/>
                <a:cxnLst>
                  <a:cxn ang="0">
                    <a:pos x="0" y="76314"/>
                  </a:cxn>
                  <a:cxn ang="0">
                    <a:pos x="249" y="85658"/>
                  </a:cxn>
                  <a:cxn ang="0">
                    <a:pos x="753" y="10934"/>
                  </a:cxn>
                  <a:cxn ang="0">
                    <a:pos x="1003" y="20291"/>
                  </a:cxn>
                </a:cxnLst>
                <a:rect l="txL" t="txT" r="txR" b="txB"/>
                <a:pathLst>
                  <a:path w="192" h="496">
                    <a:moveTo>
                      <a:pt x="0" y="392"/>
                    </a:moveTo>
                    <a:cubicBezTo>
                      <a:pt x="12" y="444"/>
                      <a:pt x="24" y="496"/>
                      <a:pt x="48" y="440"/>
                    </a:cubicBezTo>
                    <a:cubicBezTo>
                      <a:pt x="72" y="384"/>
                      <a:pt x="120" y="112"/>
                      <a:pt x="144" y="56"/>
                    </a:cubicBezTo>
                    <a:cubicBezTo>
                      <a:pt x="168" y="0"/>
                      <a:pt x="184" y="96"/>
                      <a:pt x="192" y="104"/>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grpSp>
        <p:sp>
          <p:nvSpPr>
            <p:cNvPr id="29726" name="Text Box 36"/>
            <p:cNvSpPr txBox="1"/>
            <p:nvPr/>
          </p:nvSpPr>
          <p:spPr>
            <a:xfrm>
              <a:off x="8425" y="5897"/>
              <a:ext cx="808" cy="767"/>
            </a:xfrm>
            <a:prstGeom prst="rect">
              <a:avLst/>
            </a:prstGeom>
            <a:noFill/>
            <a:ln w="9525">
              <a:noFill/>
            </a:ln>
          </p:spPr>
          <p:txBody>
            <a:bodyPr wrap="square">
              <a:spAutoFit/>
            </a:bodyPr>
            <a:lstStyle/>
            <a:p>
              <a:r>
                <a:rPr lang="en-US" altLang="zh-CN" sz="2700" b="1">
                  <a:solidFill>
                    <a:srgbClr val="FF33CC"/>
                  </a:solidFill>
                  <a:effectLst>
                    <a:outerShdw blurRad="38100" dist="38100" dir="2700000">
                      <a:srgbClr val="000000"/>
                    </a:outerShdw>
                  </a:effectLst>
                  <a:latin typeface="Times New Roman" panose="02020603050405020304" charset="0"/>
                </a:rPr>
                <a:t>N</a:t>
              </a:r>
            </a:p>
          </p:txBody>
        </p:sp>
        <p:sp>
          <p:nvSpPr>
            <p:cNvPr id="29727" name="Text Box 37"/>
            <p:cNvSpPr txBox="1"/>
            <p:nvPr/>
          </p:nvSpPr>
          <p:spPr>
            <a:xfrm>
              <a:off x="5053" y="5897"/>
              <a:ext cx="688" cy="767"/>
            </a:xfrm>
            <a:prstGeom prst="rect">
              <a:avLst/>
            </a:prstGeom>
            <a:noFill/>
            <a:ln w="9525">
              <a:noFill/>
            </a:ln>
          </p:spPr>
          <p:txBody>
            <a:bodyPr wrap="square">
              <a:spAutoFit/>
            </a:bodyPr>
            <a:lstStyle/>
            <a:p>
              <a:r>
                <a:rPr lang="en-US" altLang="zh-CN" sz="2700" b="1">
                  <a:solidFill>
                    <a:srgbClr val="0000FF"/>
                  </a:solidFill>
                  <a:effectLst>
                    <a:outerShdw blurRad="38100" dist="38100" dir="2700000">
                      <a:srgbClr val="000000"/>
                    </a:outerShdw>
                  </a:effectLst>
                  <a:latin typeface="Times New Roman" panose="02020603050405020304" charset="0"/>
                </a:rPr>
                <a:t>S</a:t>
              </a:r>
            </a:p>
          </p:txBody>
        </p:sp>
        <p:sp>
          <p:nvSpPr>
            <p:cNvPr id="29728" name="Line 38"/>
            <p:cNvSpPr/>
            <p:nvPr/>
          </p:nvSpPr>
          <p:spPr>
            <a:xfrm flipV="1">
              <a:off x="8645" y="7360"/>
              <a:ext cx="0" cy="455"/>
            </a:xfrm>
            <a:prstGeom prst="line">
              <a:avLst/>
            </a:prstGeom>
            <a:ln w="57150" cap="flat" cmpd="sng">
              <a:solidFill>
                <a:srgbClr val="FF0000"/>
              </a:solidFill>
              <a:prstDash val="solid"/>
              <a:headEnd type="none" w="med" len="med"/>
              <a:tailEnd type="stealth" w="med" len="med"/>
            </a:ln>
          </p:spPr>
        </p:sp>
        <p:sp>
          <p:nvSpPr>
            <p:cNvPr id="29729" name="Line 39"/>
            <p:cNvSpPr/>
            <p:nvPr/>
          </p:nvSpPr>
          <p:spPr>
            <a:xfrm>
              <a:off x="5720" y="7383"/>
              <a:ext cx="0" cy="452"/>
            </a:xfrm>
            <a:prstGeom prst="line">
              <a:avLst/>
            </a:prstGeom>
            <a:ln w="57150" cap="flat" cmpd="sng">
              <a:solidFill>
                <a:srgbClr val="FF0000"/>
              </a:solidFill>
              <a:prstDash val="solid"/>
              <a:headEnd type="none" w="med" len="med"/>
              <a:tailEnd type="stealth" w="med" len="med"/>
            </a:ln>
          </p:spPr>
        </p:sp>
        <p:grpSp>
          <p:nvGrpSpPr>
            <p:cNvPr id="29730" name="组合 29729"/>
            <p:cNvGrpSpPr/>
            <p:nvPr/>
          </p:nvGrpSpPr>
          <p:grpSpPr>
            <a:xfrm>
              <a:off x="5720" y="6158"/>
              <a:ext cx="2575" cy="492"/>
              <a:chOff x="6350" y="1132"/>
              <a:chExt cx="1634910" cy="312693"/>
            </a:xfrm>
          </p:grpSpPr>
          <p:sp>
            <p:nvSpPr>
              <p:cNvPr id="29731" name="Line 26"/>
              <p:cNvSpPr/>
              <p:nvPr/>
            </p:nvSpPr>
            <p:spPr>
              <a:xfrm>
                <a:off x="6350" y="1270"/>
                <a:ext cx="0" cy="287337"/>
              </a:xfrm>
              <a:prstGeom prst="line">
                <a:avLst/>
              </a:prstGeom>
              <a:ln w="57150" cap="flat" cmpd="sng">
                <a:solidFill>
                  <a:srgbClr val="FF0000"/>
                </a:solidFill>
                <a:prstDash val="solid"/>
                <a:headEnd type="none" w="med" len="med"/>
                <a:tailEnd type="stealth" w="med" len="med"/>
              </a:ln>
            </p:spPr>
          </p:sp>
          <p:sp>
            <p:nvSpPr>
              <p:cNvPr id="29732" name="Line 26"/>
              <p:cNvSpPr/>
              <p:nvPr/>
            </p:nvSpPr>
            <p:spPr>
              <a:xfrm rot="660000">
                <a:off x="385086" y="1132"/>
                <a:ext cx="0" cy="287337"/>
              </a:xfrm>
              <a:prstGeom prst="line">
                <a:avLst/>
              </a:prstGeom>
              <a:ln w="57150" cap="flat" cmpd="sng">
                <a:solidFill>
                  <a:srgbClr val="FF0000"/>
                </a:solidFill>
                <a:prstDash val="solid"/>
                <a:headEnd type="none" w="med" len="med"/>
                <a:tailEnd type="stealth" w="med" len="med"/>
              </a:ln>
            </p:spPr>
          </p:sp>
          <p:sp>
            <p:nvSpPr>
              <p:cNvPr id="29733" name="Line 26"/>
              <p:cNvSpPr/>
              <p:nvPr/>
            </p:nvSpPr>
            <p:spPr>
              <a:xfrm rot="660000">
                <a:off x="813714" y="15646"/>
                <a:ext cx="0" cy="287337"/>
              </a:xfrm>
              <a:prstGeom prst="line">
                <a:avLst/>
              </a:prstGeom>
              <a:ln w="57150" cap="flat" cmpd="sng">
                <a:solidFill>
                  <a:srgbClr val="FF0000"/>
                </a:solidFill>
                <a:prstDash val="solid"/>
                <a:headEnd type="none" w="med" len="med"/>
                <a:tailEnd type="stealth" w="med" len="med"/>
              </a:ln>
            </p:spPr>
          </p:sp>
          <p:sp>
            <p:nvSpPr>
              <p:cNvPr id="29734" name="Line 26"/>
              <p:cNvSpPr/>
              <p:nvPr/>
            </p:nvSpPr>
            <p:spPr>
              <a:xfrm rot="480000">
                <a:off x="1220887" y="26488"/>
                <a:ext cx="0" cy="287337"/>
              </a:xfrm>
              <a:prstGeom prst="line">
                <a:avLst/>
              </a:prstGeom>
              <a:ln w="57150" cap="flat" cmpd="sng">
                <a:solidFill>
                  <a:srgbClr val="FF0000"/>
                </a:solidFill>
                <a:prstDash val="solid"/>
                <a:headEnd type="none" w="med" len="med"/>
                <a:tailEnd type="stealth" w="med" len="med"/>
              </a:ln>
            </p:spPr>
          </p:sp>
          <p:sp>
            <p:nvSpPr>
              <p:cNvPr id="29735" name="Line 26"/>
              <p:cNvSpPr/>
              <p:nvPr/>
            </p:nvSpPr>
            <p:spPr>
              <a:xfrm rot="780000">
                <a:off x="1641260" y="19456"/>
                <a:ext cx="0" cy="287337"/>
              </a:xfrm>
              <a:prstGeom prst="line">
                <a:avLst/>
              </a:prstGeom>
              <a:ln w="57150" cap="flat" cmpd="sng">
                <a:solidFill>
                  <a:srgbClr val="FF0000"/>
                </a:solidFill>
                <a:prstDash val="solid"/>
                <a:headEnd type="none" w="med" len="med"/>
                <a:tailEnd type="stealth" w="med" len="med"/>
              </a:ln>
            </p:spPr>
          </p:sp>
        </p:grpSp>
      </p:grpSp>
      <p:grpSp>
        <p:nvGrpSpPr>
          <p:cNvPr id="4" name="组合 3"/>
          <p:cNvGrpSpPr/>
          <p:nvPr/>
        </p:nvGrpSpPr>
        <p:grpSpPr>
          <a:xfrm>
            <a:off x="341471" y="1363954"/>
            <a:ext cx="2595563" cy="1702752"/>
            <a:chOff x="4965" y="2800"/>
            <a:chExt cx="4216" cy="2685"/>
          </a:xfrm>
        </p:grpSpPr>
        <p:sp>
          <p:nvSpPr>
            <p:cNvPr id="29699" name="Rectangle 2"/>
            <p:cNvSpPr/>
            <p:nvPr/>
          </p:nvSpPr>
          <p:spPr>
            <a:xfrm>
              <a:off x="5080" y="3162"/>
              <a:ext cx="4028" cy="1062"/>
            </a:xfrm>
            <a:prstGeom prst="rect">
              <a:avLst/>
            </a:prstGeom>
            <a:gradFill rotWithShape="0">
              <a:gsLst>
                <a:gs pos="0">
                  <a:srgbClr val="4E4E4E"/>
                </a:gs>
                <a:gs pos="50000">
                  <a:srgbClr val="EAEAEA"/>
                </a:gs>
                <a:gs pos="100000">
                  <a:srgbClr val="4E4E4E"/>
                </a:gs>
              </a:gsLst>
              <a:lin ang="5400000" scaled="1"/>
              <a:tileRect/>
            </a:gradFill>
            <a:ln w="9525" cap="flat" cmpd="sng">
              <a:solidFill>
                <a:srgbClr val="4D4D4D"/>
              </a:solidFill>
              <a:prstDash val="solid"/>
              <a:miter/>
              <a:headEnd type="none" w="med" len="med"/>
              <a:tailEnd type="none" w="med" len="med"/>
            </a:ln>
          </p:spPr>
          <p:txBody>
            <a:bodyPr wrap="none" anchor="ctr"/>
            <a:lstStyle/>
            <a:p>
              <a:endParaRPr lang="zh-CN" altLang="en-US" sz="1350" dirty="0">
                <a:latin typeface="Arial" panose="020B0604020202020204" pitchFamily="34" charset="0"/>
              </a:endParaRPr>
            </a:p>
          </p:txBody>
        </p:sp>
        <p:sp>
          <p:nvSpPr>
            <p:cNvPr id="29700" name="Text Box 3"/>
            <p:cNvSpPr txBox="1"/>
            <p:nvPr/>
          </p:nvSpPr>
          <p:spPr>
            <a:xfrm>
              <a:off x="4965" y="3163"/>
              <a:ext cx="808" cy="799"/>
            </a:xfrm>
            <a:prstGeom prst="rect">
              <a:avLst/>
            </a:prstGeom>
            <a:noFill/>
            <a:ln w="9525">
              <a:noFill/>
            </a:ln>
          </p:spPr>
          <p:txBody>
            <a:bodyPr wrap="square">
              <a:spAutoFit/>
            </a:bodyPr>
            <a:lstStyle/>
            <a:p>
              <a:r>
                <a:rPr lang="en-US" altLang="zh-CN" sz="2700" b="1">
                  <a:solidFill>
                    <a:srgbClr val="FF33CC"/>
                  </a:solidFill>
                  <a:effectLst>
                    <a:outerShdw blurRad="38100" dist="38100" dir="2700000">
                      <a:srgbClr val="000000"/>
                    </a:outerShdw>
                  </a:effectLst>
                  <a:latin typeface="Times New Roman" panose="02020603050405020304" charset="0"/>
                </a:rPr>
                <a:t>N</a:t>
              </a:r>
            </a:p>
          </p:txBody>
        </p:sp>
        <p:sp>
          <p:nvSpPr>
            <p:cNvPr id="29701" name="Text Box 4"/>
            <p:cNvSpPr txBox="1"/>
            <p:nvPr/>
          </p:nvSpPr>
          <p:spPr>
            <a:xfrm>
              <a:off x="8493" y="3173"/>
              <a:ext cx="688" cy="799"/>
            </a:xfrm>
            <a:prstGeom prst="rect">
              <a:avLst/>
            </a:prstGeom>
            <a:noFill/>
            <a:ln w="9525">
              <a:noFill/>
            </a:ln>
          </p:spPr>
          <p:txBody>
            <a:bodyPr wrap="square">
              <a:spAutoFit/>
            </a:bodyPr>
            <a:lstStyle/>
            <a:p>
              <a:r>
                <a:rPr lang="en-US" altLang="zh-CN" sz="2700" b="1">
                  <a:solidFill>
                    <a:srgbClr val="0000FF"/>
                  </a:solidFill>
                  <a:effectLst>
                    <a:outerShdw blurRad="38100" dist="38100" dir="2700000">
                      <a:srgbClr val="000000"/>
                    </a:outerShdw>
                  </a:effectLst>
                  <a:latin typeface="Times New Roman" panose="02020603050405020304" charset="0"/>
                </a:rPr>
                <a:t>S</a:t>
              </a:r>
            </a:p>
          </p:txBody>
        </p:sp>
        <p:grpSp>
          <p:nvGrpSpPr>
            <p:cNvPr id="29702" name="组合 29701"/>
            <p:cNvGrpSpPr/>
            <p:nvPr/>
          </p:nvGrpSpPr>
          <p:grpSpPr>
            <a:xfrm>
              <a:off x="5565" y="2800"/>
              <a:ext cx="2938" cy="2685"/>
              <a:chOff x="0" y="0"/>
              <a:chExt cx="1175" cy="1074"/>
            </a:xfrm>
          </p:grpSpPr>
          <p:sp>
            <p:nvSpPr>
              <p:cNvPr id="29703" name="Freeform 7"/>
              <p:cNvSpPr/>
              <p:nvPr/>
            </p:nvSpPr>
            <p:spPr>
              <a:xfrm>
                <a:off x="15" y="0"/>
                <a:ext cx="217" cy="726"/>
              </a:xfrm>
              <a:custGeom>
                <a:avLst/>
                <a:gdLst>
                  <a:gd name="txL" fmla="*/ 0 w 192"/>
                  <a:gd name="txT" fmla="*/ 0 h 496"/>
                  <a:gd name="txR" fmla="*/ 192 w 192"/>
                  <a:gd name="txB" fmla="*/ 496 h 496"/>
                </a:gdLst>
                <a:ahLst/>
                <a:cxnLst>
                  <a:cxn ang="0">
                    <a:pos x="0" y="14680"/>
                  </a:cxn>
                  <a:cxn ang="0">
                    <a:pos x="235" y="7955"/>
                  </a:cxn>
                  <a:cxn ang="0">
                    <a:pos x="709" y="62303"/>
                  </a:cxn>
                  <a:cxn ang="0">
                    <a:pos x="943" y="55521"/>
                  </a:cxn>
                </a:cxnLst>
                <a:rect l="txL" t="txT" r="txR" b="txB"/>
                <a:pathLst>
                  <a:path w="192" h="496">
                    <a:moveTo>
                      <a:pt x="0" y="104"/>
                    </a:moveTo>
                    <a:cubicBezTo>
                      <a:pt x="12" y="52"/>
                      <a:pt x="24" y="0"/>
                      <a:pt x="48" y="56"/>
                    </a:cubicBezTo>
                    <a:cubicBezTo>
                      <a:pt x="72" y="112"/>
                      <a:pt x="120" y="384"/>
                      <a:pt x="144" y="440"/>
                    </a:cubicBezTo>
                    <a:cubicBezTo>
                      <a:pt x="168" y="496"/>
                      <a:pt x="184" y="400"/>
                      <a:pt x="192" y="392"/>
                    </a:cubicBezTo>
                  </a:path>
                </a:pathLst>
              </a:custGeom>
              <a:noFill/>
              <a:ln w="47625" cap="flat" cmpd="sng">
                <a:solidFill>
                  <a:srgbClr val="292929"/>
                </a:solidFill>
                <a:prstDash val="solid"/>
                <a:headEnd type="none" w="med" len="med"/>
                <a:tailEnd type="none" w="med" len="med"/>
              </a:ln>
            </p:spPr>
            <p:txBody>
              <a:bodyPr/>
              <a:lstStyle/>
              <a:p>
                <a:endParaRPr lang="zh-CN" altLang="en-US" sz="1350"/>
              </a:p>
            </p:txBody>
          </p:sp>
          <p:sp>
            <p:nvSpPr>
              <p:cNvPr id="29704" name="Line 8"/>
              <p:cNvSpPr/>
              <p:nvPr/>
            </p:nvSpPr>
            <p:spPr>
              <a:xfrm>
                <a:off x="0" y="582"/>
                <a:ext cx="0" cy="492"/>
              </a:xfrm>
              <a:prstGeom prst="line">
                <a:avLst/>
              </a:prstGeom>
              <a:ln w="47625" cap="flat" cmpd="sng">
                <a:solidFill>
                  <a:srgbClr val="292929"/>
                </a:solidFill>
                <a:prstDash val="solid"/>
                <a:headEnd type="none" w="med" len="med"/>
                <a:tailEnd type="none" w="med" len="med"/>
              </a:ln>
            </p:spPr>
          </p:sp>
          <p:sp>
            <p:nvSpPr>
              <p:cNvPr id="29705" name="Freeform 9"/>
              <p:cNvSpPr/>
              <p:nvPr/>
            </p:nvSpPr>
            <p:spPr>
              <a:xfrm>
                <a:off x="1066" y="32"/>
                <a:ext cx="109" cy="1030"/>
              </a:xfrm>
              <a:custGeom>
                <a:avLst/>
                <a:gdLst>
                  <a:gd name="txL" fmla="*/ 0 w 104"/>
                  <a:gd name="txT" fmla="*/ 0 h 704"/>
                  <a:gd name="txR" fmla="*/ 104 w 104"/>
                  <a:gd name="txB" fmla="*/ 704 h 704"/>
                </a:gdLst>
                <a:ahLst/>
                <a:cxnLst>
                  <a:cxn ang="0">
                    <a:pos x="0" y="11242"/>
                  </a:cxn>
                  <a:cxn ang="0">
                    <a:pos x="89" y="4550"/>
                  </a:cxn>
                  <a:cxn ang="0">
                    <a:pos x="177" y="38302"/>
                  </a:cxn>
                  <a:cxn ang="0">
                    <a:pos x="177" y="99107"/>
                  </a:cxn>
                </a:cxnLst>
                <a:rect l="txL" t="txT" r="txR" b="txB"/>
                <a:pathLst>
                  <a:path w="104" h="704">
                    <a:moveTo>
                      <a:pt x="0" y="80"/>
                    </a:moveTo>
                    <a:cubicBezTo>
                      <a:pt x="16" y="40"/>
                      <a:pt x="32" y="0"/>
                      <a:pt x="48" y="32"/>
                    </a:cubicBezTo>
                    <a:cubicBezTo>
                      <a:pt x="64" y="64"/>
                      <a:pt x="88" y="160"/>
                      <a:pt x="96" y="272"/>
                    </a:cubicBezTo>
                    <a:cubicBezTo>
                      <a:pt x="104" y="384"/>
                      <a:pt x="96" y="632"/>
                      <a:pt x="96" y="704"/>
                    </a:cubicBezTo>
                  </a:path>
                </a:pathLst>
              </a:custGeom>
              <a:noFill/>
              <a:ln w="47625" cap="flat" cmpd="sng">
                <a:solidFill>
                  <a:srgbClr val="292929"/>
                </a:solidFill>
                <a:prstDash val="solid"/>
                <a:headEnd type="none" w="med" len="med"/>
                <a:tailEnd type="none" w="med" len="med"/>
              </a:ln>
            </p:spPr>
            <p:txBody>
              <a:bodyPr/>
              <a:lstStyle/>
              <a:p>
                <a:endParaRPr lang="zh-CN" altLang="en-US" sz="1350"/>
              </a:p>
            </p:txBody>
          </p:sp>
          <p:sp>
            <p:nvSpPr>
              <p:cNvPr id="29706" name="Freeform 10"/>
              <p:cNvSpPr/>
              <p:nvPr/>
            </p:nvSpPr>
            <p:spPr>
              <a:xfrm>
                <a:off x="251" y="0"/>
                <a:ext cx="217" cy="726"/>
              </a:xfrm>
              <a:custGeom>
                <a:avLst/>
                <a:gdLst>
                  <a:gd name="txL" fmla="*/ 0 w 192"/>
                  <a:gd name="txT" fmla="*/ 0 h 496"/>
                  <a:gd name="txR" fmla="*/ 192 w 192"/>
                  <a:gd name="txB" fmla="*/ 496 h 496"/>
                </a:gdLst>
                <a:ahLst/>
                <a:cxnLst>
                  <a:cxn ang="0">
                    <a:pos x="0" y="14680"/>
                  </a:cxn>
                  <a:cxn ang="0">
                    <a:pos x="235" y="7955"/>
                  </a:cxn>
                  <a:cxn ang="0">
                    <a:pos x="709" y="62303"/>
                  </a:cxn>
                  <a:cxn ang="0">
                    <a:pos x="943" y="55521"/>
                  </a:cxn>
                </a:cxnLst>
                <a:rect l="txL" t="txT" r="txR" b="txB"/>
                <a:pathLst>
                  <a:path w="192" h="496">
                    <a:moveTo>
                      <a:pt x="0" y="104"/>
                    </a:moveTo>
                    <a:cubicBezTo>
                      <a:pt x="12" y="52"/>
                      <a:pt x="24" y="0"/>
                      <a:pt x="48" y="56"/>
                    </a:cubicBezTo>
                    <a:cubicBezTo>
                      <a:pt x="72" y="112"/>
                      <a:pt x="120" y="384"/>
                      <a:pt x="144" y="440"/>
                    </a:cubicBezTo>
                    <a:cubicBezTo>
                      <a:pt x="168" y="496"/>
                      <a:pt x="184" y="400"/>
                      <a:pt x="192" y="392"/>
                    </a:cubicBezTo>
                  </a:path>
                </a:pathLst>
              </a:custGeom>
              <a:noFill/>
              <a:ln w="47625" cap="flat" cmpd="sng">
                <a:solidFill>
                  <a:srgbClr val="292929"/>
                </a:solidFill>
                <a:prstDash val="solid"/>
                <a:headEnd type="none" w="med" len="med"/>
                <a:tailEnd type="none" w="med" len="med"/>
              </a:ln>
            </p:spPr>
            <p:txBody>
              <a:bodyPr/>
              <a:lstStyle/>
              <a:p>
                <a:endParaRPr lang="zh-CN" altLang="en-US" sz="1350"/>
              </a:p>
            </p:txBody>
          </p:sp>
          <p:sp>
            <p:nvSpPr>
              <p:cNvPr id="29707" name="Freeform 11"/>
              <p:cNvSpPr/>
              <p:nvPr/>
            </p:nvSpPr>
            <p:spPr>
              <a:xfrm>
                <a:off x="514" y="0"/>
                <a:ext cx="217" cy="726"/>
              </a:xfrm>
              <a:custGeom>
                <a:avLst/>
                <a:gdLst>
                  <a:gd name="txL" fmla="*/ 0 w 192"/>
                  <a:gd name="txT" fmla="*/ 0 h 496"/>
                  <a:gd name="txR" fmla="*/ 192 w 192"/>
                  <a:gd name="txB" fmla="*/ 496 h 496"/>
                </a:gdLst>
                <a:ahLst/>
                <a:cxnLst>
                  <a:cxn ang="0">
                    <a:pos x="0" y="14680"/>
                  </a:cxn>
                  <a:cxn ang="0">
                    <a:pos x="235" y="7955"/>
                  </a:cxn>
                  <a:cxn ang="0">
                    <a:pos x="709" y="62303"/>
                  </a:cxn>
                  <a:cxn ang="0">
                    <a:pos x="943" y="55521"/>
                  </a:cxn>
                </a:cxnLst>
                <a:rect l="txL" t="txT" r="txR" b="txB"/>
                <a:pathLst>
                  <a:path w="192" h="496">
                    <a:moveTo>
                      <a:pt x="0" y="104"/>
                    </a:moveTo>
                    <a:cubicBezTo>
                      <a:pt x="12" y="52"/>
                      <a:pt x="24" y="0"/>
                      <a:pt x="48" y="56"/>
                    </a:cubicBezTo>
                    <a:cubicBezTo>
                      <a:pt x="72" y="112"/>
                      <a:pt x="120" y="384"/>
                      <a:pt x="144" y="440"/>
                    </a:cubicBezTo>
                    <a:cubicBezTo>
                      <a:pt x="168" y="496"/>
                      <a:pt x="184" y="400"/>
                      <a:pt x="192" y="392"/>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sp>
            <p:nvSpPr>
              <p:cNvPr id="29708" name="Freeform 12"/>
              <p:cNvSpPr/>
              <p:nvPr/>
            </p:nvSpPr>
            <p:spPr>
              <a:xfrm>
                <a:off x="786" y="0"/>
                <a:ext cx="217" cy="726"/>
              </a:xfrm>
              <a:custGeom>
                <a:avLst/>
                <a:gdLst>
                  <a:gd name="txL" fmla="*/ 0 w 192"/>
                  <a:gd name="txT" fmla="*/ 0 h 496"/>
                  <a:gd name="txR" fmla="*/ 192 w 192"/>
                  <a:gd name="txB" fmla="*/ 496 h 496"/>
                </a:gdLst>
                <a:ahLst/>
                <a:cxnLst>
                  <a:cxn ang="0">
                    <a:pos x="0" y="14680"/>
                  </a:cxn>
                  <a:cxn ang="0">
                    <a:pos x="235" y="7955"/>
                  </a:cxn>
                  <a:cxn ang="0">
                    <a:pos x="709" y="62303"/>
                  </a:cxn>
                  <a:cxn ang="0">
                    <a:pos x="943" y="55521"/>
                  </a:cxn>
                </a:cxnLst>
                <a:rect l="txL" t="txT" r="txR" b="txB"/>
                <a:pathLst>
                  <a:path w="192" h="496">
                    <a:moveTo>
                      <a:pt x="0" y="104"/>
                    </a:moveTo>
                    <a:cubicBezTo>
                      <a:pt x="12" y="52"/>
                      <a:pt x="24" y="0"/>
                      <a:pt x="48" y="56"/>
                    </a:cubicBezTo>
                    <a:cubicBezTo>
                      <a:pt x="72" y="112"/>
                      <a:pt x="120" y="384"/>
                      <a:pt x="144" y="440"/>
                    </a:cubicBezTo>
                    <a:cubicBezTo>
                      <a:pt x="168" y="496"/>
                      <a:pt x="184" y="400"/>
                      <a:pt x="192" y="392"/>
                    </a:cubicBezTo>
                  </a:path>
                </a:pathLst>
              </a:custGeom>
              <a:noFill/>
              <a:ln w="47625" cap="flat" cmpd="sng">
                <a:solidFill>
                  <a:srgbClr val="292929"/>
                </a:solidFill>
                <a:prstDash val="solid"/>
                <a:headEnd type="none" w="med" len="med"/>
                <a:tailEnd type="none" w="med" len="med"/>
              </a:ln>
            </p:spPr>
            <p:txBody>
              <a:bodyPr/>
              <a:lstStyle/>
              <a:p>
                <a:endParaRPr lang="zh-CN" altLang="en-US" sz="1350"/>
              </a:p>
            </p:txBody>
          </p:sp>
        </p:grpSp>
        <p:sp>
          <p:nvSpPr>
            <p:cNvPr id="29709" name="Line 13"/>
            <p:cNvSpPr/>
            <p:nvPr/>
          </p:nvSpPr>
          <p:spPr>
            <a:xfrm flipV="1">
              <a:off x="8503" y="4750"/>
              <a:ext cx="0" cy="455"/>
            </a:xfrm>
            <a:prstGeom prst="line">
              <a:avLst/>
            </a:prstGeom>
            <a:ln w="57150" cap="flat" cmpd="sng">
              <a:solidFill>
                <a:srgbClr val="FF0000"/>
              </a:solidFill>
              <a:prstDash val="solid"/>
              <a:headEnd type="none" w="med" len="med"/>
              <a:tailEnd type="stealth" w="med" len="med"/>
            </a:ln>
          </p:spPr>
        </p:sp>
        <p:sp>
          <p:nvSpPr>
            <p:cNvPr id="29710" name="Line 14"/>
            <p:cNvSpPr/>
            <p:nvPr/>
          </p:nvSpPr>
          <p:spPr>
            <a:xfrm>
              <a:off x="5578" y="4772"/>
              <a:ext cx="0" cy="452"/>
            </a:xfrm>
            <a:prstGeom prst="line">
              <a:avLst/>
            </a:prstGeom>
            <a:ln w="57150" cap="flat" cmpd="sng">
              <a:solidFill>
                <a:srgbClr val="FF0000"/>
              </a:solidFill>
              <a:prstDash val="solid"/>
              <a:headEnd type="none" w="med" len="med"/>
              <a:tailEnd type="stealth" w="med" len="med"/>
            </a:ln>
          </p:spPr>
        </p:sp>
        <p:grpSp>
          <p:nvGrpSpPr>
            <p:cNvPr id="29711" name="组合 29710"/>
            <p:cNvGrpSpPr/>
            <p:nvPr/>
          </p:nvGrpSpPr>
          <p:grpSpPr>
            <a:xfrm>
              <a:off x="5899" y="3548"/>
              <a:ext cx="2583" cy="460"/>
              <a:chOff x="-5080" y="0"/>
              <a:chExt cx="1639805" cy="291786"/>
            </a:xfrm>
          </p:grpSpPr>
          <p:sp>
            <p:nvSpPr>
              <p:cNvPr id="29712" name="Line 13"/>
              <p:cNvSpPr/>
              <p:nvPr/>
            </p:nvSpPr>
            <p:spPr>
              <a:xfrm rot="21060000" flipH="1" flipV="1">
                <a:off x="-5080" y="13335"/>
                <a:ext cx="635" cy="262255"/>
              </a:xfrm>
              <a:prstGeom prst="line">
                <a:avLst/>
              </a:prstGeom>
              <a:ln w="57150" cap="flat" cmpd="sng">
                <a:solidFill>
                  <a:srgbClr val="FF0000"/>
                </a:solidFill>
                <a:prstDash val="solid"/>
                <a:headEnd type="none" w="med" len="med"/>
                <a:tailEnd type="stealth" w="med" len="med"/>
              </a:ln>
            </p:spPr>
          </p:sp>
          <p:sp>
            <p:nvSpPr>
              <p:cNvPr id="29713" name="Line 13"/>
              <p:cNvSpPr/>
              <p:nvPr/>
            </p:nvSpPr>
            <p:spPr>
              <a:xfrm rot="18840000" flipV="1">
                <a:off x="276370" y="24870"/>
                <a:ext cx="166428" cy="224938"/>
              </a:xfrm>
              <a:prstGeom prst="line">
                <a:avLst/>
              </a:prstGeom>
              <a:ln w="57150" cap="flat" cmpd="sng">
                <a:solidFill>
                  <a:srgbClr val="FF0000"/>
                </a:solidFill>
                <a:prstDash val="solid"/>
                <a:headEnd type="none" w="med" len="med"/>
                <a:tailEnd type="stealth" w="med" len="med"/>
              </a:ln>
            </p:spPr>
          </p:sp>
          <p:sp>
            <p:nvSpPr>
              <p:cNvPr id="29714" name="Line 13"/>
              <p:cNvSpPr/>
              <p:nvPr/>
            </p:nvSpPr>
            <p:spPr>
              <a:xfrm rot="20880000" flipV="1">
                <a:off x="785818" y="0"/>
                <a:ext cx="0" cy="288925"/>
              </a:xfrm>
              <a:prstGeom prst="line">
                <a:avLst/>
              </a:prstGeom>
              <a:ln w="57150" cap="flat" cmpd="sng">
                <a:solidFill>
                  <a:srgbClr val="FF0000"/>
                </a:solidFill>
                <a:prstDash val="solid"/>
                <a:headEnd type="none" w="med" len="med"/>
                <a:tailEnd type="stealth" w="med" len="med"/>
              </a:ln>
            </p:spPr>
          </p:sp>
          <p:sp>
            <p:nvSpPr>
              <p:cNvPr id="29715" name="Line 13"/>
              <p:cNvSpPr/>
              <p:nvPr/>
            </p:nvSpPr>
            <p:spPr>
              <a:xfrm rot="21120000" flipV="1">
                <a:off x="1214446" y="0"/>
                <a:ext cx="0" cy="288925"/>
              </a:xfrm>
              <a:prstGeom prst="line">
                <a:avLst/>
              </a:prstGeom>
              <a:ln w="57150" cap="flat" cmpd="sng">
                <a:solidFill>
                  <a:srgbClr val="FF0000"/>
                </a:solidFill>
                <a:prstDash val="solid"/>
                <a:headEnd type="none" w="med" len="med"/>
                <a:tailEnd type="stealth" w="med" len="med"/>
              </a:ln>
            </p:spPr>
          </p:sp>
          <p:sp>
            <p:nvSpPr>
              <p:cNvPr id="29716" name="Line 13"/>
              <p:cNvSpPr/>
              <p:nvPr/>
            </p:nvSpPr>
            <p:spPr>
              <a:xfrm rot="21300000" flipV="1">
                <a:off x="1634725" y="2861"/>
                <a:ext cx="0" cy="288925"/>
              </a:xfrm>
              <a:prstGeom prst="line">
                <a:avLst/>
              </a:prstGeom>
              <a:ln w="57150" cap="flat" cmpd="sng">
                <a:solidFill>
                  <a:srgbClr val="FF0000"/>
                </a:solidFill>
                <a:prstDash val="solid"/>
                <a:headEnd type="none" w="med" len="med"/>
                <a:tailEnd type="stealth" w="med" len="med"/>
              </a:ln>
            </p:spPr>
          </p:sp>
        </p:grpSp>
      </p:grpSp>
      <p:grpSp>
        <p:nvGrpSpPr>
          <p:cNvPr id="3" name="组合 2"/>
          <p:cNvGrpSpPr/>
          <p:nvPr/>
        </p:nvGrpSpPr>
        <p:grpSpPr>
          <a:xfrm>
            <a:off x="3842385" y="3141319"/>
            <a:ext cx="2534126" cy="1678781"/>
            <a:chOff x="10870" y="5503"/>
            <a:chExt cx="4261" cy="2542"/>
          </a:xfrm>
        </p:grpSpPr>
        <p:sp>
          <p:nvSpPr>
            <p:cNvPr id="29737" name="Rectangle 27"/>
            <p:cNvSpPr/>
            <p:nvPr/>
          </p:nvSpPr>
          <p:spPr>
            <a:xfrm>
              <a:off x="11036" y="5888"/>
              <a:ext cx="4027" cy="1062"/>
            </a:xfrm>
            <a:prstGeom prst="rect">
              <a:avLst/>
            </a:prstGeom>
            <a:gradFill rotWithShape="0">
              <a:gsLst>
                <a:gs pos="0">
                  <a:srgbClr val="4E4E4E"/>
                </a:gs>
                <a:gs pos="50000">
                  <a:srgbClr val="EAEAEA"/>
                </a:gs>
                <a:gs pos="100000">
                  <a:srgbClr val="4E4E4E"/>
                </a:gs>
              </a:gsLst>
              <a:lin ang="5400000" scaled="1"/>
              <a:tileRect/>
            </a:gradFill>
            <a:ln w="9525" cap="flat" cmpd="sng">
              <a:solidFill>
                <a:srgbClr val="4D4D4D"/>
              </a:solidFill>
              <a:prstDash val="solid"/>
              <a:miter/>
              <a:headEnd type="none" w="med" len="med"/>
              <a:tailEnd type="none" w="med" len="med"/>
            </a:ln>
          </p:spPr>
          <p:txBody>
            <a:bodyPr wrap="none" anchor="ctr"/>
            <a:lstStyle/>
            <a:p>
              <a:endParaRPr lang="zh-CN" altLang="en-US" sz="1350" dirty="0">
                <a:latin typeface="Arial" panose="020B0604020202020204" pitchFamily="34" charset="0"/>
              </a:endParaRPr>
            </a:p>
          </p:txBody>
        </p:sp>
        <p:sp>
          <p:nvSpPr>
            <p:cNvPr id="29738" name="Text Box 40"/>
            <p:cNvSpPr txBox="1"/>
            <p:nvPr/>
          </p:nvSpPr>
          <p:spPr>
            <a:xfrm>
              <a:off x="10870" y="5888"/>
              <a:ext cx="808" cy="767"/>
            </a:xfrm>
            <a:prstGeom prst="rect">
              <a:avLst/>
            </a:prstGeom>
            <a:noFill/>
            <a:ln w="9525">
              <a:noFill/>
            </a:ln>
          </p:spPr>
          <p:txBody>
            <a:bodyPr wrap="square">
              <a:spAutoFit/>
            </a:bodyPr>
            <a:lstStyle/>
            <a:p>
              <a:r>
                <a:rPr lang="en-US" altLang="zh-CN" sz="2700" b="1">
                  <a:solidFill>
                    <a:srgbClr val="FF33CC"/>
                  </a:solidFill>
                  <a:effectLst>
                    <a:outerShdw blurRad="38100" dist="38100" dir="2700000">
                      <a:srgbClr val="000000"/>
                    </a:outerShdw>
                  </a:effectLst>
                  <a:latin typeface="Times New Roman" panose="02020603050405020304" charset="0"/>
                </a:rPr>
                <a:t>N</a:t>
              </a:r>
            </a:p>
          </p:txBody>
        </p:sp>
        <p:sp>
          <p:nvSpPr>
            <p:cNvPr id="29739" name="Text Box 41"/>
            <p:cNvSpPr txBox="1"/>
            <p:nvPr/>
          </p:nvSpPr>
          <p:spPr>
            <a:xfrm>
              <a:off x="14443" y="5898"/>
              <a:ext cx="688" cy="767"/>
            </a:xfrm>
            <a:prstGeom prst="rect">
              <a:avLst/>
            </a:prstGeom>
            <a:noFill/>
            <a:ln w="9525">
              <a:noFill/>
            </a:ln>
          </p:spPr>
          <p:txBody>
            <a:bodyPr wrap="square">
              <a:spAutoFit/>
            </a:bodyPr>
            <a:lstStyle/>
            <a:p>
              <a:r>
                <a:rPr lang="en-US" altLang="zh-CN" sz="2700" b="1">
                  <a:solidFill>
                    <a:srgbClr val="0000FF"/>
                  </a:solidFill>
                  <a:effectLst>
                    <a:outerShdw blurRad="38100" dist="38100" dir="2700000">
                      <a:srgbClr val="000000"/>
                    </a:outerShdw>
                  </a:effectLst>
                  <a:latin typeface="Times New Roman" panose="02020603050405020304" charset="0"/>
                </a:rPr>
                <a:t>S</a:t>
              </a:r>
            </a:p>
          </p:txBody>
        </p:sp>
        <p:grpSp>
          <p:nvGrpSpPr>
            <p:cNvPr id="29740" name="组合 29739"/>
            <p:cNvGrpSpPr/>
            <p:nvPr/>
          </p:nvGrpSpPr>
          <p:grpSpPr>
            <a:xfrm>
              <a:off x="11673" y="5503"/>
              <a:ext cx="2937" cy="2542"/>
              <a:chOff x="0" y="0"/>
              <a:chExt cx="1175" cy="1035"/>
            </a:xfrm>
          </p:grpSpPr>
          <p:sp>
            <p:nvSpPr>
              <p:cNvPr id="29741" name="Freeform 43"/>
              <p:cNvSpPr/>
              <p:nvPr/>
            </p:nvSpPr>
            <p:spPr>
              <a:xfrm>
                <a:off x="0" y="40"/>
                <a:ext cx="91" cy="995"/>
              </a:xfrm>
              <a:custGeom>
                <a:avLst/>
                <a:gdLst>
                  <a:gd name="txL" fmla="*/ 0 w 104"/>
                  <a:gd name="txT" fmla="*/ 0 h 648"/>
                  <a:gd name="txR" fmla="*/ 104 w 104"/>
                  <a:gd name="txB" fmla="*/ 648 h 648"/>
                </a:gdLst>
                <a:ahLst/>
                <a:cxnLst>
                  <a:cxn ang="0">
                    <a:pos x="18" y="19046"/>
                  </a:cxn>
                  <a:cxn ang="0">
                    <a:pos x="10" y="6394"/>
                  </a:cxn>
                  <a:cxn ang="0">
                    <a:pos x="4" y="57053"/>
                  </a:cxn>
                  <a:cxn ang="0">
                    <a:pos x="4" y="170922"/>
                  </a:cxn>
                </a:cxnLst>
                <a:rect l="txL" t="txT" r="txR" b="txB"/>
                <a:pathLst>
                  <a:path w="104" h="648">
                    <a:moveTo>
                      <a:pt x="104" y="72"/>
                    </a:moveTo>
                    <a:cubicBezTo>
                      <a:pt x="88" y="36"/>
                      <a:pt x="72" y="0"/>
                      <a:pt x="56" y="24"/>
                    </a:cubicBezTo>
                    <a:cubicBezTo>
                      <a:pt x="40" y="48"/>
                      <a:pt x="16" y="112"/>
                      <a:pt x="8" y="216"/>
                    </a:cubicBezTo>
                    <a:cubicBezTo>
                      <a:pt x="0" y="320"/>
                      <a:pt x="8" y="576"/>
                      <a:pt x="8" y="648"/>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sp>
            <p:nvSpPr>
              <p:cNvPr id="29742" name="Freeform 44"/>
              <p:cNvSpPr/>
              <p:nvPr/>
            </p:nvSpPr>
            <p:spPr>
              <a:xfrm>
                <a:off x="927" y="3"/>
                <a:ext cx="218" cy="744"/>
              </a:xfrm>
              <a:custGeom>
                <a:avLst/>
                <a:gdLst>
                  <a:gd name="txL" fmla="*/ 0 w 192"/>
                  <a:gd name="txT" fmla="*/ 0 h 496"/>
                  <a:gd name="txR" fmla="*/ 192 w 192"/>
                  <a:gd name="txB" fmla="*/ 496 h 496"/>
                </a:gdLst>
                <a:ahLst/>
                <a:cxnLst>
                  <a:cxn ang="0">
                    <a:pos x="0" y="76314"/>
                  </a:cxn>
                  <a:cxn ang="0">
                    <a:pos x="249" y="85658"/>
                  </a:cxn>
                  <a:cxn ang="0">
                    <a:pos x="753" y="10934"/>
                  </a:cxn>
                  <a:cxn ang="0">
                    <a:pos x="1003" y="20291"/>
                  </a:cxn>
                </a:cxnLst>
                <a:rect l="txL" t="txT" r="txR" b="txB"/>
                <a:pathLst>
                  <a:path w="192" h="496">
                    <a:moveTo>
                      <a:pt x="0" y="392"/>
                    </a:moveTo>
                    <a:cubicBezTo>
                      <a:pt x="12" y="444"/>
                      <a:pt x="24" y="496"/>
                      <a:pt x="48" y="440"/>
                    </a:cubicBezTo>
                    <a:cubicBezTo>
                      <a:pt x="72" y="384"/>
                      <a:pt x="120" y="112"/>
                      <a:pt x="144" y="56"/>
                    </a:cubicBezTo>
                    <a:cubicBezTo>
                      <a:pt x="168" y="0"/>
                      <a:pt x="184" y="96"/>
                      <a:pt x="192" y="104"/>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sp>
            <p:nvSpPr>
              <p:cNvPr id="29743" name="Line 45"/>
              <p:cNvSpPr/>
              <p:nvPr/>
            </p:nvSpPr>
            <p:spPr>
              <a:xfrm>
                <a:off x="1175" y="593"/>
                <a:ext cx="0" cy="442"/>
              </a:xfrm>
              <a:prstGeom prst="line">
                <a:avLst/>
              </a:prstGeom>
              <a:ln w="53975" cap="flat" cmpd="sng">
                <a:solidFill>
                  <a:srgbClr val="292929"/>
                </a:solidFill>
                <a:prstDash val="solid"/>
                <a:headEnd type="none" w="med" len="med"/>
                <a:tailEnd type="none" w="med" len="med"/>
              </a:ln>
            </p:spPr>
          </p:sp>
          <p:sp>
            <p:nvSpPr>
              <p:cNvPr id="29744" name="Freeform 46"/>
              <p:cNvSpPr/>
              <p:nvPr/>
            </p:nvSpPr>
            <p:spPr>
              <a:xfrm>
                <a:off x="406" y="0"/>
                <a:ext cx="218" cy="744"/>
              </a:xfrm>
              <a:custGeom>
                <a:avLst/>
                <a:gdLst>
                  <a:gd name="txL" fmla="*/ 0 w 192"/>
                  <a:gd name="txT" fmla="*/ 0 h 496"/>
                  <a:gd name="txR" fmla="*/ 192 w 192"/>
                  <a:gd name="txB" fmla="*/ 496 h 496"/>
                </a:gdLst>
                <a:ahLst/>
                <a:cxnLst>
                  <a:cxn ang="0">
                    <a:pos x="0" y="76314"/>
                  </a:cxn>
                  <a:cxn ang="0">
                    <a:pos x="249" y="85658"/>
                  </a:cxn>
                  <a:cxn ang="0">
                    <a:pos x="753" y="10934"/>
                  </a:cxn>
                  <a:cxn ang="0">
                    <a:pos x="1003" y="20291"/>
                  </a:cxn>
                </a:cxnLst>
                <a:rect l="txL" t="txT" r="txR" b="txB"/>
                <a:pathLst>
                  <a:path w="192" h="496">
                    <a:moveTo>
                      <a:pt x="0" y="392"/>
                    </a:moveTo>
                    <a:cubicBezTo>
                      <a:pt x="12" y="444"/>
                      <a:pt x="24" y="496"/>
                      <a:pt x="48" y="440"/>
                    </a:cubicBezTo>
                    <a:cubicBezTo>
                      <a:pt x="72" y="384"/>
                      <a:pt x="120" y="112"/>
                      <a:pt x="144" y="56"/>
                    </a:cubicBezTo>
                    <a:cubicBezTo>
                      <a:pt x="168" y="0"/>
                      <a:pt x="184" y="96"/>
                      <a:pt x="192" y="104"/>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sp>
            <p:nvSpPr>
              <p:cNvPr id="29745" name="Freeform 47"/>
              <p:cNvSpPr/>
              <p:nvPr/>
            </p:nvSpPr>
            <p:spPr>
              <a:xfrm>
                <a:off x="662" y="1"/>
                <a:ext cx="218" cy="744"/>
              </a:xfrm>
              <a:custGeom>
                <a:avLst/>
                <a:gdLst>
                  <a:gd name="txL" fmla="*/ 0 w 192"/>
                  <a:gd name="txT" fmla="*/ 0 h 496"/>
                  <a:gd name="txR" fmla="*/ 192 w 192"/>
                  <a:gd name="txB" fmla="*/ 496 h 496"/>
                </a:gdLst>
                <a:ahLst/>
                <a:cxnLst>
                  <a:cxn ang="0">
                    <a:pos x="0" y="76314"/>
                  </a:cxn>
                  <a:cxn ang="0">
                    <a:pos x="249" y="85658"/>
                  </a:cxn>
                  <a:cxn ang="0">
                    <a:pos x="753" y="10934"/>
                  </a:cxn>
                  <a:cxn ang="0">
                    <a:pos x="1003" y="20291"/>
                  </a:cxn>
                </a:cxnLst>
                <a:rect l="txL" t="txT" r="txR" b="txB"/>
                <a:pathLst>
                  <a:path w="192" h="496">
                    <a:moveTo>
                      <a:pt x="0" y="392"/>
                    </a:moveTo>
                    <a:cubicBezTo>
                      <a:pt x="12" y="444"/>
                      <a:pt x="24" y="496"/>
                      <a:pt x="48" y="440"/>
                    </a:cubicBezTo>
                    <a:cubicBezTo>
                      <a:pt x="72" y="384"/>
                      <a:pt x="120" y="112"/>
                      <a:pt x="144" y="56"/>
                    </a:cubicBezTo>
                    <a:cubicBezTo>
                      <a:pt x="168" y="0"/>
                      <a:pt x="184" y="96"/>
                      <a:pt x="192" y="104"/>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sp>
            <p:nvSpPr>
              <p:cNvPr id="29746" name="Freeform 48"/>
              <p:cNvSpPr/>
              <p:nvPr/>
            </p:nvSpPr>
            <p:spPr>
              <a:xfrm>
                <a:off x="136" y="0"/>
                <a:ext cx="218" cy="744"/>
              </a:xfrm>
              <a:custGeom>
                <a:avLst/>
                <a:gdLst>
                  <a:gd name="txL" fmla="*/ 0 w 192"/>
                  <a:gd name="txT" fmla="*/ 0 h 496"/>
                  <a:gd name="txR" fmla="*/ 192 w 192"/>
                  <a:gd name="txB" fmla="*/ 496 h 496"/>
                </a:gdLst>
                <a:ahLst/>
                <a:cxnLst>
                  <a:cxn ang="0">
                    <a:pos x="0" y="76314"/>
                  </a:cxn>
                  <a:cxn ang="0">
                    <a:pos x="249" y="85658"/>
                  </a:cxn>
                  <a:cxn ang="0">
                    <a:pos x="753" y="10934"/>
                  </a:cxn>
                  <a:cxn ang="0">
                    <a:pos x="1003" y="20291"/>
                  </a:cxn>
                </a:cxnLst>
                <a:rect l="txL" t="txT" r="txR" b="txB"/>
                <a:pathLst>
                  <a:path w="192" h="496">
                    <a:moveTo>
                      <a:pt x="0" y="392"/>
                    </a:moveTo>
                    <a:cubicBezTo>
                      <a:pt x="12" y="444"/>
                      <a:pt x="24" y="496"/>
                      <a:pt x="48" y="440"/>
                    </a:cubicBezTo>
                    <a:cubicBezTo>
                      <a:pt x="72" y="384"/>
                      <a:pt x="120" y="112"/>
                      <a:pt x="144" y="56"/>
                    </a:cubicBezTo>
                    <a:cubicBezTo>
                      <a:pt x="168" y="0"/>
                      <a:pt x="184" y="96"/>
                      <a:pt x="192" y="104"/>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grpSp>
        <p:sp>
          <p:nvSpPr>
            <p:cNvPr id="29747" name="Line 49"/>
            <p:cNvSpPr/>
            <p:nvPr/>
          </p:nvSpPr>
          <p:spPr>
            <a:xfrm flipV="1">
              <a:off x="11686" y="7408"/>
              <a:ext cx="0" cy="455"/>
            </a:xfrm>
            <a:prstGeom prst="line">
              <a:avLst/>
            </a:prstGeom>
            <a:ln w="57150" cap="flat" cmpd="sng">
              <a:solidFill>
                <a:srgbClr val="FF0000"/>
              </a:solidFill>
              <a:prstDash val="solid"/>
              <a:headEnd type="none" w="med" len="med"/>
              <a:tailEnd type="stealth" w="med" len="med"/>
            </a:ln>
          </p:spPr>
        </p:sp>
        <p:sp>
          <p:nvSpPr>
            <p:cNvPr id="29748" name="Line 50"/>
            <p:cNvSpPr/>
            <p:nvPr/>
          </p:nvSpPr>
          <p:spPr>
            <a:xfrm>
              <a:off x="14610" y="7430"/>
              <a:ext cx="0" cy="452"/>
            </a:xfrm>
            <a:prstGeom prst="line">
              <a:avLst/>
            </a:prstGeom>
            <a:ln w="57150" cap="flat" cmpd="sng">
              <a:solidFill>
                <a:srgbClr val="FF0000"/>
              </a:solidFill>
              <a:prstDash val="solid"/>
              <a:headEnd type="none" w="med" len="med"/>
              <a:tailEnd type="stealth" w="med" len="med"/>
            </a:ln>
          </p:spPr>
        </p:sp>
        <p:grpSp>
          <p:nvGrpSpPr>
            <p:cNvPr id="29749" name="组合 29748"/>
            <p:cNvGrpSpPr/>
            <p:nvPr/>
          </p:nvGrpSpPr>
          <p:grpSpPr>
            <a:xfrm>
              <a:off x="11686" y="6263"/>
              <a:ext cx="2552" cy="466"/>
              <a:chOff x="22229" y="-3313"/>
              <a:chExt cx="1620845" cy="295910"/>
            </a:xfrm>
          </p:grpSpPr>
          <p:sp>
            <p:nvSpPr>
              <p:cNvPr id="29750" name="Line 13"/>
              <p:cNvSpPr/>
              <p:nvPr/>
            </p:nvSpPr>
            <p:spPr>
              <a:xfrm flipV="1">
                <a:off x="22229" y="3175"/>
                <a:ext cx="0" cy="288925"/>
              </a:xfrm>
              <a:prstGeom prst="line">
                <a:avLst/>
              </a:prstGeom>
              <a:ln w="57150" cap="flat" cmpd="sng">
                <a:solidFill>
                  <a:srgbClr val="FF0000"/>
                </a:solidFill>
                <a:prstDash val="solid"/>
                <a:headEnd type="none" w="med" len="med"/>
                <a:tailEnd type="stealth" w="med" len="med"/>
              </a:ln>
            </p:spPr>
          </p:sp>
          <p:sp>
            <p:nvSpPr>
              <p:cNvPr id="29751" name="Line 13"/>
              <p:cNvSpPr/>
              <p:nvPr/>
            </p:nvSpPr>
            <p:spPr>
              <a:xfrm rot="720000" flipV="1">
                <a:off x="402918" y="-3313"/>
                <a:ext cx="0" cy="288925"/>
              </a:xfrm>
              <a:prstGeom prst="line">
                <a:avLst/>
              </a:prstGeom>
              <a:ln w="57150" cap="flat" cmpd="sng">
                <a:solidFill>
                  <a:srgbClr val="FF0000"/>
                </a:solidFill>
                <a:prstDash val="solid"/>
                <a:headEnd type="none" w="med" len="med"/>
                <a:tailEnd type="stealth" w="med" len="med"/>
              </a:ln>
            </p:spPr>
          </p:sp>
          <p:sp>
            <p:nvSpPr>
              <p:cNvPr id="29752" name="Line 13"/>
              <p:cNvSpPr/>
              <p:nvPr/>
            </p:nvSpPr>
            <p:spPr>
              <a:xfrm rot="420000" flipV="1">
                <a:off x="813128" y="3672"/>
                <a:ext cx="0" cy="288925"/>
              </a:xfrm>
              <a:prstGeom prst="line">
                <a:avLst/>
              </a:prstGeom>
              <a:ln w="57150" cap="flat" cmpd="sng">
                <a:solidFill>
                  <a:srgbClr val="FF0000"/>
                </a:solidFill>
                <a:prstDash val="solid"/>
                <a:headEnd type="none" w="med" len="med"/>
                <a:tailEnd type="stealth" w="med" len="med"/>
              </a:ln>
            </p:spPr>
          </p:sp>
          <p:sp>
            <p:nvSpPr>
              <p:cNvPr id="29753" name="Line 13"/>
              <p:cNvSpPr/>
              <p:nvPr/>
            </p:nvSpPr>
            <p:spPr>
              <a:xfrm rot="540000" flipV="1">
                <a:off x="1238580" y="3037"/>
                <a:ext cx="0" cy="288925"/>
              </a:xfrm>
              <a:prstGeom prst="line">
                <a:avLst/>
              </a:prstGeom>
              <a:ln w="57150" cap="flat" cmpd="sng">
                <a:solidFill>
                  <a:srgbClr val="FF0000"/>
                </a:solidFill>
                <a:prstDash val="solid"/>
                <a:headEnd type="none" w="med" len="med"/>
                <a:tailEnd type="stealth" w="med" len="med"/>
              </a:ln>
            </p:spPr>
          </p:sp>
          <p:sp>
            <p:nvSpPr>
              <p:cNvPr id="29754" name="Line 13"/>
              <p:cNvSpPr/>
              <p:nvPr/>
            </p:nvSpPr>
            <p:spPr>
              <a:xfrm rot="540000" flipV="1">
                <a:off x="1643074" y="1132"/>
                <a:ext cx="0" cy="288925"/>
              </a:xfrm>
              <a:prstGeom prst="line">
                <a:avLst/>
              </a:prstGeom>
              <a:ln w="57150" cap="flat" cmpd="sng">
                <a:solidFill>
                  <a:srgbClr val="FF0000"/>
                </a:solidFill>
                <a:prstDash val="solid"/>
                <a:headEnd type="none" w="med" len="med"/>
                <a:tailEnd type="stealth" w="med" len="med"/>
              </a:ln>
            </p:spPr>
          </p:sp>
        </p:grpSp>
      </p:grpSp>
      <p:grpSp>
        <p:nvGrpSpPr>
          <p:cNvPr id="2" name="组合 1"/>
          <p:cNvGrpSpPr/>
          <p:nvPr/>
        </p:nvGrpSpPr>
        <p:grpSpPr>
          <a:xfrm>
            <a:off x="3782854" y="1388242"/>
            <a:ext cx="2672715" cy="1619377"/>
            <a:chOff x="10988" y="2823"/>
            <a:chExt cx="4180" cy="2685"/>
          </a:xfrm>
        </p:grpSpPr>
        <p:sp>
          <p:nvSpPr>
            <p:cNvPr id="29756" name="Rectangle 15"/>
            <p:cNvSpPr/>
            <p:nvPr/>
          </p:nvSpPr>
          <p:spPr>
            <a:xfrm>
              <a:off x="11023" y="3163"/>
              <a:ext cx="4028" cy="1062"/>
            </a:xfrm>
            <a:prstGeom prst="rect">
              <a:avLst/>
            </a:prstGeom>
            <a:gradFill rotWithShape="0">
              <a:gsLst>
                <a:gs pos="0">
                  <a:srgbClr val="4E4E4E"/>
                </a:gs>
                <a:gs pos="50000">
                  <a:srgbClr val="EAEAEA"/>
                </a:gs>
                <a:gs pos="100000">
                  <a:srgbClr val="4E4E4E"/>
                </a:gs>
              </a:gsLst>
              <a:lin ang="5400000" scaled="1"/>
              <a:tileRect/>
            </a:gradFill>
            <a:ln w="9525" cap="flat" cmpd="sng">
              <a:solidFill>
                <a:srgbClr val="4D4D4D"/>
              </a:solidFill>
              <a:prstDash val="solid"/>
              <a:miter/>
              <a:headEnd type="none" w="med" len="med"/>
              <a:tailEnd type="none" w="med" len="med"/>
            </a:ln>
          </p:spPr>
          <p:txBody>
            <a:bodyPr wrap="none" anchor="ctr"/>
            <a:lstStyle/>
            <a:p>
              <a:endParaRPr lang="zh-CN" altLang="en-US" sz="1350" dirty="0">
                <a:latin typeface="Arial" panose="020B0604020202020204" pitchFamily="34" charset="0"/>
              </a:endParaRPr>
            </a:p>
          </p:txBody>
        </p:sp>
        <p:sp>
          <p:nvSpPr>
            <p:cNvPr id="29757" name="Text Box 16"/>
            <p:cNvSpPr txBox="1"/>
            <p:nvPr/>
          </p:nvSpPr>
          <p:spPr>
            <a:xfrm>
              <a:off x="14360" y="3185"/>
              <a:ext cx="808" cy="840"/>
            </a:xfrm>
            <a:prstGeom prst="rect">
              <a:avLst/>
            </a:prstGeom>
            <a:noFill/>
            <a:ln w="9525">
              <a:noFill/>
            </a:ln>
          </p:spPr>
          <p:txBody>
            <a:bodyPr wrap="square">
              <a:spAutoFit/>
            </a:bodyPr>
            <a:lstStyle/>
            <a:p>
              <a:r>
                <a:rPr lang="en-US" altLang="zh-CN" sz="2700" b="1">
                  <a:solidFill>
                    <a:srgbClr val="FF33CC"/>
                  </a:solidFill>
                  <a:effectLst>
                    <a:outerShdw blurRad="38100" dist="38100" dir="2700000">
                      <a:srgbClr val="000000"/>
                    </a:outerShdw>
                  </a:effectLst>
                  <a:latin typeface="Times New Roman" panose="02020603050405020304" charset="0"/>
                </a:rPr>
                <a:t>N</a:t>
              </a:r>
            </a:p>
          </p:txBody>
        </p:sp>
        <p:sp>
          <p:nvSpPr>
            <p:cNvPr id="29758" name="Text Box 17"/>
            <p:cNvSpPr txBox="1"/>
            <p:nvPr/>
          </p:nvSpPr>
          <p:spPr>
            <a:xfrm>
              <a:off x="10988" y="3185"/>
              <a:ext cx="688" cy="840"/>
            </a:xfrm>
            <a:prstGeom prst="rect">
              <a:avLst/>
            </a:prstGeom>
            <a:noFill/>
            <a:ln w="9525">
              <a:noFill/>
            </a:ln>
          </p:spPr>
          <p:txBody>
            <a:bodyPr wrap="square">
              <a:spAutoFit/>
            </a:bodyPr>
            <a:lstStyle/>
            <a:p>
              <a:r>
                <a:rPr lang="en-US" altLang="zh-CN" sz="2700" b="1">
                  <a:solidFill>
                    <a:srgbClr val="0000FF"/>
                  </a:solidFill>
                  <a:effectLst>
                    <a:outerShdw blurRad="38100" dist="38100" dir="2700000">
                      <a:srgbClr val="000000"/>
                    </a:outerShdw>
                  </a:effectLst>
                  <a:latin typeface="Times New Roman" panose="02020603050405020304" charset="0"/>
                </a:rPr>
                <a:t>S</a:t>
              </a:r>
            </a:p>
          </p:txBody>
        </p:sp>
        <p:grpSp>
          <p:nvGrpSpPr>
            <p:cNvPr id="29759" name="组合 29758"/>
            <p:cNvGrpSpPr/>
            <p:nvPr/>
          </p:nvGrpSpPr>
          <p:grpSpPr>
            <a:xfrm>
              <a:off x="11530" y="2823"/>
              <a:ext cx="2938" cy="2685"/>
              <a:chOff x="0" y="0"/>
              <a:chExt cx="1175" cy="1074"/>
            </a:xfrm>
          </p:grpSpPr>
          <p:sp>
            <p:nvSpPr>
              <p:cNvPr id="29760" name="Freeform 19"/>
              <p:cNvSpPr/>
              <p:nvPr/>
            </p:nvSpPr>
            <p:spPr>
              <a:xfrm>
                <a:off x="15" y="0"/>
                <a:ext cx="217" cy="726"/>
              </a:xfrm>
              <a:custGeom>
                <a:avLst/>
                <a:gdLst>
                  <a:gd name="txL" fmla="*/ 0 w 192"/>
                  <a:gd name="txT" fmla="*/ 0 h 496"/>
                  <a:gd name="txR" fmla="*/ 192 w 192"/>
                  <a:gd name="txB" fmla="*/ 496 h 496"/>
                </a:gdLst>
                <a:ahLst/>
                <a:cxnLst>
                  <a:cxn ang="0">
                    <a:pos x="0" y="14680"/>
                  </a:cxn>
                  <a:cxn ang="0">
                    <a:pos x="235" y="7955"/>
                  </a:cxn>
                  <a:cxn ang="0">
                    <a:pos x="709" y="62303"/>
                  </a:cxn>
                  <a:cxn ang="0">
                    <a:pos x="943" y="55521"/>
                  </a:cxn>
                </a:cxnLst>
                <a:rect l="txL" t="txT" r="txR" b="txB"/>
                <a:pathLst>
                  <a:path w="192" h="496">
                    <a:moveTo>
                      <a:pt x="0" y="104"/>
                    </a:moveTo>
                    <a:cubicBezTo>
                      <a:pt x="12" y="52"/>
                      <a:pt x="24" y="0"/>
                      <a:pt x="48" y="56"/>
                    </a:cubicBezTo>
                    <a:cubicBezTo>
                      <a:pt x="72" y="112"/>
                      <a:pt x="120" y="384"/>
                      <a:pt x="144" y="440"/>
                    </a:cubicBezTo>
                    <a:cubicBezTo>
                      <a:pt x="168" y="496"/>
                      <a:pt x="184" y="400"/>
                      <a:pt x="192" y="392"/>
                    </a:cubicBezTo>
                  </a:path>
                </a:pathLst>
              </a:custGeom>
              <a:noFill/>
              <a:ln w="47625" cap="flat" cmpd="sng">
                <a:solidFill>
                  <a:srgbClr val="292929"/>
                </a:solidFill>
                <a:prstDash val="solid"/>
                <a:headEnd type="none" w="med" len="med"/>
                <a:tailEnd type="none" w="med" len="med"/>
              </a:ln>
            </p:spPr>
            <p:txBody>
              <a:bodyPr/>
              <a:lstStyle/>
              <a:p>
                <a:endParaRPr lang="zh-CN" altLang="en-US" sz="1350"/>
              </a:p>
            </p:txBody>
          </p:sp>
          <p:sp>
            <p:nvSpPr>
              <p:cNvPr id="29761" name="Line 20"/>
              <p:cNvSpPr/>
              <p:nvPr/>
            </p:nvSpPr>
            <p:spPr>
              <a:xfrm>
                <a:off x="0" y="582"/>
                <a:ext cx="0" cy="492"/>
              </a:xfrm>
              <a:prstGeom prst="line">
                <a:avLst/>
              </a:prstGeom>
              <a:ln w="47625" cap="flat" cmpd="sng">
                <a:solidFill>
                  <a:srgbClr val="292929"/>
                </a:solidFill>
                <a:prstDash val="solid"/>
                <a:headEnd type="none" w="med" len="med"/>
                <a:tailEnd type="none" w="med" len="med"/>
              </a:ln>
            </p:spPr>
          </p:sp>
          <p:sp>
            <p:nvSpPr>
              <p:cNvPr id="29762" name="Freeform 21"/>
              <p:cNvSpPr/>
              <p:nvPr/>
            </p:nvSpPr>
            <p:spPr>
              <a:xfrm>
                <a:off x="1066" y="32"/>
                <a:ext cx="109" cy="1030"/>
              </a:xfrm>
              <a:custGeom>
                <a:avLst/>
                <a:gdLst>
                  <a:gd name="txL" fmla="*/ 0 w 104"/>
                  <a:gd name="txT" fmla="*/ 0 h 704"/>
                  <a:gd name="txR" fmla="*/ 104 w 104"/>
                  <a:gd name="txB" fmla="*/ 704 h 704"/>
                </a:gdLst>
                <a:ahLst/>
                <a:cxnLst>
                  <a:cxn ang="0">
                    <a:pos x="0" y="11242"/>
                  </a:cxn>
                  <a:cxn ang="0">
                    <a:pos x="89" y="4550"/>
                  </a:cxn>
                  <a:cxn ang="0">
                    <a:pos x="177" y="38302"/>
                  </a:cxn>
                  <a:cxn ang="0">
                    <a:pos x="177" y="99107"/>
                  </a:cxn>
                </a:cxnLst>
                <a:rect l="txL" t="txT" r="txR" b="txB"/>
                <a:pathLst>
                  <a:path w="104" h="704">
                    <a:moveTo>
                      <a:pt x="0" y="80"/>
                    </a:moveTo>
                    <a:cubicBezTo>
                      <a:pt x="16" y="40"/>
                      <a:pt x="32" y="0"/>
                      <a:pt x="48" y="32"/>
                    </a:cubicBezTo>
                    <a:cubicBezTo>
                      <a:pt x="64" y="64"/>
                      <a:pt x="88" y="160"/>
                      <a:pt x="96" y="272"/>
                    </a:cubicBezTo>
                    <a:cubicBezTo>
                      <a:pt x="104" y="384"/>
                      <a:pt x="96" y="632"/>
                      <a:pt x="96" y="704"/>
                    </a:cubicBezTo>
                  </a:path>
                </a:pathLst>
              </a:custGeom>
              <a:noFill/>
              <a:ln w="47625" cap="flat" cmpd="sng">
                <a:solidFill>
                  <a:srgbClr val="292929"/>
                </a:solidFill>
                <a:prstDash val="solid"/>
                <a:headEnd type="none" w="med" len="med"/>
                <a:tailEnd type="none" w="med" len="med"/>
              </a:ln>
            </p:spPr>
            <p:txBody>
              <a:bodyPr/>
              <a:lstStyle/>
              <a:p>
                <a:endParaRPr lang="zh-CN" altLang="en-US" sz="1350"/>
              </a:p>
            </p:txBody>
          </p:sp>
          <p:sp>
            <p:nvSpPr>
              <p:cNvPr id="29763" name="Freeform 22"/>
              <p:cNvSpPr/>
              <p:nvPr/>
            </p:nvSpPr>
            <p:spPr>
              <a:xfrm>
                <a:off x="251" y="0"/>
                <a:ext cx="217" cy="726"/>
              </a:xfrm>
              <a:custGeom>
                <a:avLst/>
                <a:gdLst>
                  <a:gd name="txL" fmla="*/ 0 w 192"/>
                  <a:gd name="txT" fmla="*/ 0 h 496"/>
                  <a:gd name="txR" fmla="*/ 192 w 192"/>
                  <a:gd name="txB" fmla="*/ 496 h 496"/>
                </a:gdLst>
                <a:ahLst/>
                <a:cxnLst>
                  <a:cxn ang="0">
                    <a:pos x="0" y="14680"/>
                  </a:cxn>
                  <a:cxn ang="0">
                    <a:pos x="235" y="7955"/>
                  </a:cxn>
                  <a:cxn ang="0">
                    <a:pos x="709" y="62303"/>
                  </a:cxn>
                  <a:cxn ang="0">
                    <a:pos x="943" y="55521"/>
                  </a:cxn>
                </a:cxnLst>
                <a:rect l="txL" t="txT" r="txR" b="txB"/>
                <a:pathLst>
                  <a:path w="192" h="496">
                    <a:moveTo>
                      <a:pt x="0" y="104"/>
                    </a:moveTo>
                    <a:cubicBezTo>
                      <a:pt x="12" y="52"/>
                      <a:pt x="24" y="0"/>
                      <a:pt x="48" y="56"/>
                    </a:cubicBezTo>
                    <a:cubicBezTo>
                      <a:pt x="72" y="112"/>
                      <a:pt x="120" y="384"/>
                      <a:pt x="144" y="440"/>
                    </a:cubicBezTo>
                    <a:cubicBezTo>
                      <a:pt x="168" y="496"/>
                      <a:pt x="184" y="400"/>
                      <a:pt x="192" y="392"/>
                    </a:cubicBezTo>
                  </a:path>
                </a:pathLst>
              </a:custGeom>
              <a:noFill/>
              <a:ln w="47625" cap="flat" cmpd="sng">
                <a:solidFill>
                  <a:srgbClr val="292929"/>
                </a:solidFill>
                <a:prstDash val="solid"/>
                <a:headEnd type="none" w="med" len="med"/>
                <a:tailEnd type="none" w="med" len="med"/>
              </a:ln>
            </p:spPr>
            <p:txBody>
              <a:bodyPr/>
              <a:lstStyle/>
              <a:p>
                <a:endParaRPr lang="zh-CN" altLang="en-US" sz="1350"/>
              </a:p>
            </p:txBody>
          </p:sp>
          <p:sp>
            <p:nvSpPr>
              <p:cNvPr id="29764" name="Freeform 23"/>
              <p:cNvSpPr/>
              <p:nvPr/>
            </p:nvSpPr>
            <p:spPr>
              <a:xfrm>
                <a:off x="514" y="0"/>
                <a:ext cx="217" cy="726"/>
              </a:xfrm>
              <a:custGeom>
                <a:avLst/>
                <a:gdLst>
                  <a:gd name="txL" fmla="*/ 0 w 192"/>
                  <a:gd name="txT" fmla="*/ 0 h 496"/>
                  <a:gd name="txR" fmla="*/ 192 w 192"/>
                  <a:gd name="txB" fmla="*/ 496 h 496"/>
                </a:gdLst>
                <a:ahLst/>
                <a:cxnLst>
                  <a:cxn ang="0">
                    <a:pos x="0" y="14680"/>
                  </a:cxn>
                  <a:cxn ang="0">
                    <a:pos x="235" y="7955"/>
                  </a:cxn>
                  <a:cxn ang="0">
                    <a:pos x="709" y="62303"/>
                  </a:cxn>
                  <a:cxn ang="0">
                    <a:pos x="943" y="55521"/>
                  </a:cxn>
                </a:cxnLst>
                <a:rect l="txL" t="txT" r="txR" b="txB"/>
                <a:pathLst>
                  <a:path w="192" h="496">
                    <a:moveTo>
                      <a:pt x="0" y="104"/>
                    </a:moveTo>
                    <a:cubicBezTo>
                      <a:pt x="12" y="52"/>
                      <a:pt x="24" y="0"/>
                      <a:pt x="48" y="56"/>
                    </a:cubicBezTo>
                    <a:cubicBezTo>
                      <a:pt x="72" y="112"/>
                      <a:pt x="120" y="384"/>
                      <a:pt x="144" y="440"/>
                    </a:cubicBezTo>
                    <a:cubicBezTo>
                      <a:pt x="168" y="496"/>
                      <a:pt x="184" y="400"/>
                      <a:pt x="192" y="392"/>
                    </a:cubicBezTo>
                  </a:path>
                </a:pathLst>
              </a:custGeom>
              <a:noFill/>
              <a:ln w="53975" cap="flat" cmpd="sng">
                <a:solidFill>
                  <a:srgbClr val="292929"/>
                </a:solidFill>
                <a:prstDash val="solid"/>
                <a:headEnd type="none" w="med" len="med"/>
                <a:tailEnd type="none" w="med" len="med"/>
              </a:ln>
            </p:spPr>
            <p:txBody>
              <a:bodyPr/>
              <a:lstStyle/>
              <a:p>
                <a:endParaRPr lang="zh-CN" altLang="en-US" sz="1350"/>
              </a:p>
            </p:txBody>
          </p:sp>
          <p:sp>
            <p:nvSpPr>
              <p:cNvPr id="29765" name="Freeform 24"/>
              <p:cNvSpPr/>
              <p:nvPr/>
            </p:nvSpPr>
            <p:spPr>
              <a:xfrm>
                <a:off x="786" y="0"/>
                <a:ext cx="217" cy="726"/>
              </a:xfrm>
              <a:custGeom>
                <a:avLst/>
                <a:gdLst>
                  <a:gd name="txL" fmla="*/ 0 w 192"/>
                  <a:gd name="txT" fmla="*/ 0 h 496"/>
                  <a:gd name="txR" fmla="*/ 192 w 192"/>
                  <a:gd name="txB" fmla="*/ 496 h 496"/>
                </a:gdLst>
                <a:ahLst/>
                <a:cxnLst>
                  <a:cxn ang="0">
                    <a:pos x="0" y="14680"/>
                  </a:cxn>
                  <a:cxn ang="0">
                    <a:pos x="235" y="7955"/>
                  </a:cxn>
                  <a:cxn ang="0">
                    <a:pos x="709" y="62303"/>
                  </a:cxn>
                  <a:cxn ang="0">
                    <a:pos x="943" y="55521"/>
                  </a:cxn>
                </a:cxnLst>
                <a:rect l="txL" t="txT" r="txR" b="txB"/>
                <a:pathLst>
                  <a:path w="192" h="496">
                    <a:moveTo>
                      <a:pt x="0" y="104"/>
                    </a:moveTo>
                    <a:cubicBezTo>
                      <a:pt x="12" y="52"/>
                      <a:pt x="24" y="0"/>
                      <a:pt x="48" y="56"/>
                    </a:cubicBezTo>
                    <a:cubicBezTo>
                      <a:pt x="72" y="112"/>
                      <a:pt x="120" y="384"/>
                      <a:pt x="144" y="440"/>
                    </a:cubicBezTo>
                    <a:cubicBezTo>
                      <a:pt x="168" y="496"/>
                      <a:pt x="184" y="400"/>
                      <a:pt x="192" y="392"/>
                    </a:cubicBezTo>
                  </a:path>
                </a:pathLst>
              </a:custGeom>
              <a:noFill/>
              <a:ln w="47625" cap="flat" cmpd="sng">
                <a:solidFill>
                  <a:srgbClr val="292929"/>
                </a:solidFill>
                <a:prstDash val="solid"/>
                <a:headEnd type="none" w="med" len="med"/>
                <a:tailEnd type="none" w="med" len="med"/>
              </a:ln>
            </p:spPr>
            <p:txBody>
              <a:bodyPr/>
              <a:lstStyle/>
              <a:p>
                <a:endParaRPr lang="zh-CN" altLang="en-US" sz="1350"/>
              </a:p>
            </p:txBody>
          </p:sp>
        </p:grpSp>
        <p:sp>
          <p:nvSpPr>
            <p:cNvPr id="29766" name="Line 25"/>
            <p:cNvSpPr/>
            <p:nvPr/>
          </p:nvSpPr>
          <p:spPr>
            <a:xfrm flipV="1">
              <a:off x="11543" y="4773"/>
              <a:ext cx="0" cy="455"/>
            </a:xfrm>
            <a:prstGeom prst="line">
              <a:avLst/>
            </a:prstGeom>
            <a:ln w="38100" cap="flat" cmpd="sng">
              <a:solidFill>
                <a:srgbClr val="FF0000"/>
              </a:solidFill>
              <a:prstDash val="solid"/>
              <a:headEnd type="none" w="med" len="med"/>
              <a:tailEnd type="stealth" w="med" len="med"/>
            </a:ln>
          </p:spPr>
        </p:sp>
        <p:sp>
          <p:nvSpPr>
            <p:cNvPr id="29767" name="Line 26"/>
            <p:cNvSpPr/>
            <p:nvPr/>
          </p:nvSpPr>
          <p:spPr>
            <a:xfrm>
              <a:off x="14445" y="4795"/>
              <a:ext cx="0" cy="452"/>
            </a:xfrm>
            <a:prstGeom prst="line">
              <a:avLst/>
            </a:prstGeom>
            <a:ln w="57150" cap="flat" cmpd="sng">
              <a:solidFill>
                <a:srgbClr val="FF0000"/>
              </a:solidFill>
              <a:prstDash val="solid"/>
              <a:headEnd type="none" w="med" len="med"/>
              <a:tailEnd type="stealth" w="med" len="med"/>
            </a:ln>
          </p:spPr>
        </p:sp>
        <p:grpSp>
          <p:nvGrpSpPr>
            <p:cNvPr id="29768" name="组合 29767"/>
            <p:cNvGrpSpPr/>
            <p:nvPr/>
          </p:nvGrpSpPr>
          <p:grpSpPr>
            <a:xfrm>
              <a:off x="11840" y="3614"/>
              <a:ext cx="2618" cy="498"/>
              <a:chOff x="-5203" y="0"/>
              <a:chExt cx="1662791" cy="316365"/>
            </a:xfrm>
          </p:grpSpPr>
          <p:sp>
            <p:nvSpPr>
              <p:cNvPr id="29769" name="Line 26"/>
              <p:cNvSpPr/>
              <p:nvPr/>
            </p:nvSpPr>
            <p:spPr>
              <a:xfrm rot="21060000">
                <a:off x="0" y="0"/>
                <a:ext cx="0" cy="287337"/>
              </a:xfrm>
              <a:prstGeom prst="line">
                <a:avLst/>
              </a:prstGeom>
              <a:ln w="38100" cap="flat" cmpd="sng">
                <a:solidFill>
                  <a:srgbClr val="FF0000"/>
                </a:solidFill>
                <a:prstDash val="solid"/>
                <a:headEnd type="none" w="med" len="med"/>
                <a:tailEnd type="stealth" w="med" len="med"/>
              </a:ln>
            </p:spPr>
          </p:sp>
          <p:sp>
            <p:nvSpPr>
              <p:cNvPr id="29770" name="Line 26"/>
              <p:cNvSpPr/>
              <p:nvPr/>
            </p:nvSpPr>
            <p:spPr>
              <a:xfrm rot="21060000">
                <a:off x="385086" y="1132"/>
                <a:ext cx="0" cy="287337"/>
              </a:xfrm>
              <a:prstGeom prst="line">
                <a:avLst/>
              </a:prstGeom>
              <a:ln w="57150" cap="flat" cmpd="sng">
                <a:solidFill>
                  <a:srgbClr val="FF0000"/>
                </a:solidFill>
                <a:prstDash val="solid"/>
                <a:headEnd type="none" w="med" len="med"/>
                <a:tailEnd type="stealth" w="med" len="med"/>
              </a:ln>
            </p:spPr>
          </p:sp>
          <p:sp>
            <p:nvSpPr>
              <p:cNvPr id="29771" name="Line 26"/>
              <p:cNvSpPr/>
              <p:nvPr/>
            </p:nvSpPr>
            <p:spPr>
              <a:xfrm rot="20820000">
                <a:off x="800332" y="1132"/>
                <a:ext cx="0" cy="287337"/>
              </a:xfrm>
              <a:prstGeom prst="line">
                <a:avLst/>
              </a:prstGeom>
              <a:ln w="57150" cap="flat" cmpd="sng">
                <a:solidFill>
                  <a:srgbClr val="FF0000"/>
                </a:solidFill>
                <a:prstDash val="solid"/>
                <a:headEnd type="none" w="med" len="med"/>
                <a:tailEnd type="stealth" w="med" len="med"/>
              </a:ln>
            </p:spPr>
          </p:sp>
          <p:sp>
            <p:nvSpPr>
              <p:cNvPr id="29772" name="Line 26"/>
              <p:cNvSpPr/>
              <p:nvPr/>
            </p:nvSpPr>
            <p:spPr>
              <a:xfrm rot="21000000">
                <a:off x="1228960" y="14514"/>
                <a:ext cx="0" cy="287337"/>
              </a:xfrm>
              <a:prstGeom prst="line">
                <a:avLst/>
              </a:prstGeom>
              <a:ln w="57150" cap="flat" cmpd="sng">
                <a:solidFill>
                  <a:srgbClr val="FF0000"/>
                </a:solidFill>
                <a:prstDash val="solid"/>
                <a:headEnd type="none" w="med" len="med"/>
                <a:tailEnd type="stealth" w="med" len="med"/>
              </a:ln>
            </p:spPr>
          </p:sp>
          <p:sp>
            <p:nvSpPr>
              <p:cNvPr id="29773" name="Line 26"/>
              <p:cNvSpPr/>
              <p:nvPr/>
            </p:nvSpPr>
            <p:spPr>
              <a:xfrm rot="21420000">
                <a:off x="1657588" y="29028"/>
                <a:ext cx="0" cy="287337"/>
              </a:xfrm>
              <a:prstGeom prst="line">
                <a:avLst/>
              </a:prstGeom>
              <a:ln w="57150" cap="flat" cmpd="sng">
                <a:solidFill>
                  <a:srgbClr val="FF0000"/>
                </a:solidFill>
                <a:prstDash val="solid"/>
                <a:headEnd type="none" w="med" len="med"/>
                <a:tailEnd type="stealth" w="med" len="med"/>
              </a:ln>
            </p:spPr>
          </p:sp>
          <p:sp>
            <p:nvSpPr>
              <p:cNvPr id="14" name="Line 26"/>
              <p:cNvSpPr/>
              <p:nvPr/>
            </p:nvSpPr>
            <p:spPr>
              <a:xfrm rot="21060000">
                <a:off x="-5203" y="3511"/>
                <a:ext cx="0" cy="287337"/>
              </a:xfrm>
              <a:prstGeom prst="line">
                <a:avLst/>
              </a:prstGeom>
              <a:ln w="57150" cap="flat" cmpd="sng">
                <a:solidFill>
                  <a:srgbClr val="FF0000"/>
                </a:solidFill>
                <a:prstDash val="solid"/>
                <a:headEnd type="none" w="med" len="med"/>
                <a:tailEnd type="stealth" w="med" len="med"/>
              </a:ln>
            </p:spPr>
          </p:sp>
        </p:grpSp>
        <p:sp>
          <p:nvSpPr>
            <p:cNvPr id="13" name="Line 25"/>
            <p:cNvSpPr/>
            <p:nvPr/>
          </p:nvSpPr>
          <p:spPr>
            <a:xfrm flipV="1">
              <a:off x="11536" y="4778"/>
              <a:ext cx="0" cy="455"/>
            </a:xfrm>
            <a:prstGeom prst="line">
              <a:avLst/>
            </a:prstGeom>
            <a:ln w="57150" cap="flat" cmpd="sng">
              <a:solidFill>
                <a:srgbClr val="FF0000"/>
              </a:solidFill>
              <a:prstDash val="solid"/>
              <a:headEnd type="none" w="med" len="med"/>
              <a:tailEnd type="stealth" w="med" len="med"/>
            </a:ln>
          </p:spPr>
        </p:sp>
      </p:grpSp>
      <p:sp>
        <p:nvSpPr>
          <p:cNvPr id="10" name="文本框 9"/>
          <p:cNvSpPr txBox="1"/>
          <p:nvPr/>
        </p:nvSpPr>
        <p:spPr>
          <a:xfrm>
            <a:off x="6606409" y="669700"/>
            <a:ext cx="2394239" cy="286131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fontAlgn="auto">
              <a:lnSpc>
                <a:spcPct val="125000"/>
              </a:lnSpc>
            </a:pPr>
            <a:r>
              <a:rPr lang="zh-CN" altLang="en-US" sz="2400" b="1" dirty="0">
                <a:solidFill>
                  <a:srgbClr val="0000FF"/>
                </a:solidFill>
                <a:latin typeface="黑体" panose="02010609060101010101" pitchFamily="49" charset="-122"/>
                <a:ea typeface="黑体" panose="02010609060101010101" pitchFamily="49" charset="-122"/>
                <a:cs typeface="Times New Roman" panose="02020603050405020304" charset="0"/>
              </a:rPr>
              <a:t>初步结论</a:t>
            </a:r>
          </a:p>
          <a:p>
            <a:pPr algn="l" fontAlgn="auto">
              <a:lnSpc>
                <a:spcPct val="125000"/>
              </a:lnSpc>
            </a:pPr>
            <a:r>
              <a:rPr lang="zh-CN" altLang="en-US" sz="2400" b="1" dirty="0">
                <a:latin typeface="Times New Roman" panose="02020603050405020304" charset="0"/>
                <a:ea typeface="宋体" panose="02010600030101010101" pitchFamily="2" charset="-122"/>
                <a:cs typeface="Times New Roman" panose="02020603050405020304" charset="0"/>
              </a:rPr>
              <a:t>通电螺线管正面</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电流向上</a:t>
            </a:r>
            <a:r>
              <a:rPr lang="zh-CN" altLang="en-US" sz="2400" b="1" dirty="0">
                <a:latin typeface="Times New Roman" panose="02020603050405020304" charset="0"/>
                <a:ea typeface="宋体" panose="02010600030101010101" pitchFamily="2" charset="-122"/>
                <a:cs typeface="Times New Roman" panose="02020603050405020304" charset="0"/>
              </a:rPr>
              <a:t>，螺线管</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左端为</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rPr>
              <a:t>N</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极</a:t>
            </a:r>
            <a:r>
              <a:rPr lang="zh-CN" altLang="en-US" sz="2400" b="1" dirty="0">
                <a:latin typeface="Times New Roman" panose="02020603050405020304" charset="0"/>
                <a:ea typeface="宋体" panose="02010600030101010101" pitchFamily="2" charset="-122"/>
                <a:cs typeface="Times New Roman" panose="02020603050405020304" charset="0"/>
              </a:rPr>
              <a:t>；</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电流向下</a:t>
            </a:r>
            <a:r>
              <a:rPr lang="zh-CN" altLang="en-US" sz="2400" b="1" dirty="0">
                <a:latin typeface="Times New Roman" panose="02020603050405020304" charset="0"/>
                <a:ea typeface="宋体" panose="02010600030101010101" pitchFamily="2" charset="-122"/>
                <a:cs typeface="Times New Roman" panose="02020603050405020304" charset="0"/>
              </a:rPr>
              <a:t>，螺线管</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右端为</a:t>
            </a:r>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rPr>
              <a:t>N</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极。</a:t>
            </a:r>
          </a:p>
        </p:txBody>
      </p:sp>
      <p:sp>
        <p:nvSpPr>
          <p:cNvPr id="11" name="文本框 10"/>
          <p:cNvSpPr txBox="1"/>
          <p:nvPr/>
        </p:nvSpPr>
        <p:spPr>
          <a:xfrm>
            <a:off x="7051141" y="4359842"/>
            <a:ext cx="1715929" cy="50673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zh-CN" altLang="en-US" sz="2700" b="1" dirty="0">
                <a:solidFill>
                  <a:srgbClr val="FF0000"/>
                </a:solidFill>
                <a:latin typeface="宋体" panose="02010600030101010101" pitchFamily="2" charset="-122"/>
                <a:ea typeface="宋体" panose="02010600030101010101" pitchFamily="2" charset="-122"/>
              </a:rPr>
              <a:t>上左下右</a:t>
            </a:r>
          </a:p>
        </p:txBody>
      </p:sp>
      <p:sp>
        <p:nvSpPr>
          <p:cNvPr id="20" name="文本框 19"/>
          <p:cNvSpPr txBox="1"/>
          <p:nvPr/>
        </p:nvSpPr>
        <p:spPr>
          <a:xfrm>
            <a:off x="2224513" y="597667"/>
            <a:ext cx="1422184" cy="559769"/>
          </a:xfrm>
          <a:prstGeom prst="rect">
            <a:avLst/>
          </a:prstGeom>
          <a:solidFill>
            <a:schemeClr val="bg1"/>
          </a:solidFill>
        </p:spPr>
        <p:txBody>
          <a:bodyPr wrap="none" rtlCol="0" anchor="t">
            <a:spAutoFit/>
          </a:bodyPr>
          <a:lstStyle/>
          <a:p>
            <a:pPr algn="ctr" fontAlgn="auto">
              <a:lnSpc>
                <a:spcPct val="150000"/>
              </a:lnSpc>
            </a:pPr>
            <a:r>
              <a:rPr lang="zh-CN" altLang="en-US" sz="2400" b="1" dirty="0">
                <a:solidFill>
                  <a:srgbClr val="0000FF"/>
                </a:solidFill>
                <a:latin typeface="黑体" panose="02010609060101010101" pitchFamily="49" charset="-122"/>
                <a:ea typeface="黑体" panose="02010609060101010101" pitchFamily="49" charset="-122"/>
              </a:rPr>
              <a:t>实验记录</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7532" y="138505"/>
            <a:ext cx="2567312" cy="1218661"/>
          </a:xfrm>
          <a:prstGeom prst="rect">
            <a:avLst/>
          </a:prstGeom>
        </p:spPr>
      </p:pic>
      <p:pic>
        <p:nvPicPr>
          <p:cNvPr id="7" name="图片 6"/>
          <p:cNvPicPr>
            <a:picLocks noChangeAspect="1"/>
          </p:cNvPicPr>
          <p:nvPr/>
        </p:nvPicPr>
        <p:blipFill>
          <a:blip r:embed="rId3" cstate="print">
            <a:extLst>
              <a:ext uri="{BEBA8EAE-BF5A-486C-A8C5-ECC9F3942E4B}">
                <a14:imgProps xmlns:a14="http://schemas.microsoft.com/office/drawing/2010/main">
                  <a14:imgLayer r:embed="rId4">
                    <a14:imgEffect>
                      <a14:backgroundRemoval t="6452" b="99693" l="0" r="95231">
                        <a14:foregroundMark x1="25077" y1="45929" x2="25077" y2="45929"/>
                      </a14:backgroundRemoval>
                    </a14:imgEffect>
                  </a14:imgLayer>
                </a14:imgProps>
              </a:ext>
              <a:ext uri="{28A0092B-C50C-407E-A947-70E740481C1C}">
                <a14:useLocalDpi xmlns:a14="http://schemas.microsoft.com/office/drawing/2010/main" val="0"/>
              </a:ext>
            </a:extLst>
          </a:blip>
          <a:stretch>
            <a:fillRect/>
          </a:stretch>
        </p:blipFill>
        <p:spPr>
          <a:xfrm rot="5400000">
            <a:off x="7480801" y="3556676"/>
            <a:ext cx="856609" cy="857927"/>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par>
                                <p:cTn id="13" presetID="1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par>
                                <p:cTn id="17" presetID="1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par>
                                <p:cTn id="21" presetID="1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up)">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childTnLst>
                                </p:cTn>
                              </p:par>
                            </p:childTnLst>
                          </p:cTn>
                        </p:par>
                        <p:par>
                          <p:cTn id="36" fill="hold">
                            <p:stCondLst>
                              <p:cond delay="0"/>
                            </p:stCondLst>
                            <p:childTnLst>
                              <p:par>
                                <p:cTn id="37" presetID="1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ppt_y</p:attrName>
                                        </p:attrNameLst>
                                      </p:cBhvr>
                                      <p:tavLst>
                                        <p:tav tm="0">
                                          <p:val>
                                            <p:strVal val="#ppt_y+#ppt_h*1.125000"/>
                                          </p:val>
                                        </p:tav>
                                        <p:tav tm="100000">
                                          <p:val>
                                            <p:strVal val="#ppt_y"/>
                                          </p:val>
                                        </p:tav>
                                      </p:tavLst>
                                    </p:anim>
                                    <p:animEffect transition="in" filter="wipe(up)">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2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TextBox 5"/>
          <p:cNvSpPr txBox="1"/>
          <p:nvPr/>
        </p:nvSpPr>
        <p:spPr>
          <a:xfrm>
            <a:off x="362426" y="951997"/>
            <a:ext cx="8594408" cy="1200329"/>
          </a:xfrm>
          <a:prstGeom prst="rect">
            <a:avLst/>
          </a:prstGeom>
          <a:noFill/>
          <a:ln w="9525">
            <a:noFill/>
          </a:ln>
        </p:spPr>
        <p:txBody>
          <a:bodyPr wrap="square">
            <a:spAutoFit/>
          </a:bodyPr>
          <a:lstStyle/>
          <a:p>
            <a:pPr>
              <a:lnSpc>
                <a:spcPct val="150000"/>
              </a:lnSpc>
              <a:spcBef>
                <a:spcPct val="50000"/>
              </a:spcBef>
            </a:pPr>
            <a:r>
              <a:rPr lang="zh-CN" altLang="en-US" sz="2400" b="1" dirty="0" smtClean="0">
                <a:latin typeface="Times New Roman" panose="02020603050405020304" charset="0"/>
                <a:ea typeface="宋体" panose="02010600030101010101" pitchFamily="2" charset="-122"/>
                <a:cs typeface="Times New Roman" panose="02020603050405020304" charset="0"/>
              </a:rPr>
              <a:t>         用</a:t>
            </a:r>
            <a:r>
              <a:rPr lang="zh-CN" altLang="en-US" sz="2400" b="1" dirty="0">
                <a:latin typeface="Times New Roman" panose="02020603050405020304" charset="0"/>
                <a:ea typeface="宋体" panose="02010600030101010101" pitchFamily="2" charset="-122"/>
                <a:cs typeface="Times New Roman" panose="02020603050405020304" charset="0"/>
              </a:rPr>
              <a:t>右手握住螺线管，让</a:t>
            </a:r>
            <a:r>
              <a:rPr lang="zh-CN" altLang="en-US" sz="2400" b="1" dirty="0">
                <a:solidFill>
                  <a:srgbClr val="CC0000"/>
                </a:solidFill>
                <a:latin typeface="Times New Roman" panose="02020603050405020304" charset="0"/>
                <a:ea typeface="宋体" panose="02010600030101010101" pitchFamily="2" charset="-122"/>
                <a:cs typeface="Times New Roman" panose="02020603050405020304" charset="0"/>
              </a:rPr>
              <a:t>四指</a:t>
            </a:r>
            <a:r>
              <a:rPr lang="zh-CN" altLang="en-US" sz="2400" b="1" dirty="0">
                <a:latin typeface="Times New Roman" panose="02020603050405020304" charset="0"/>
                <a:ea typeface="宋体" panose="02010600030101010101" pitchFamily="2" charset="-122"/>
                <a:cs typeface="Times New Roman" panose="02020603050405020304" charset="0"/>
              </a:rPr>
              <a:t>指向螺线管中</a:t>
            </a:r>
            <a:r>
              <a:rPr lang="zh-CN" altLang="en-US" sz="2400" b="1" dirty="0">
                <a:solidFill>
                  <a:srgbClr val="CC0000"/>
                </a:solidFill>
                <a:latin typeface="Times New Roman" panose="02020603050405020304" charset="0"/>
                <a:ea typeface="宋体" panose="02010600030101010101" pitchFamily="2" charset="-122"/>
                <a:cs typeface="Times New Roman" panose="02020603050405020304" charset="0"/>
              </a:rPr>
              <a:t>电流的方向</a:t>
            </a:r>
            <a:r>
              <a:rPr lang="zh-CN" altLang="en-US" sz="2400" b="1" dirty="0">
                <a:latin typeface="Times New Roman" panose="02020603050405020304" charset="0"/>
                <a:ea typeface="宋体" panose="02010600030101010101" pitchFamily="2" charset="-122"/>
                <a:cs typeface="Times New Roman" panose="02020603050405020304" charset="0"/>
              </a:rPr>
              <a:t>，则</a:t>
            </a:r>
            <a:r>
              <a:rPr lang="zh-CN" altLang="en-US" sz="2400" b="1" dirty="0">
                <a:solidFill>
                  <a:srgbClr val="0066CC"/>
                </a:solidFill>
                <a:latin typeface="Times New Roman" panose="02020603050405020304" charset="0"/>
                <a:ea typeface="宋体" panose="02010600030101010101" pitchFamily="2" charset="-122"/>
                <a:cs typeface="Times New Roman" panose="02020603050405020304" charset="0"/>
              </a:rPr>
              <a:t>拇指</a:t>
            </a:r>
            <a:r>
              <a:rPr lang="zh-CN" altLang="en-US" sz="2400" b="1" dirty="0">
                <a:latin typeface="Times New Roman" panose="02020603050405020304" charset="0"/>
                <a:ea typeface="宋体" panose="02010600030101010101" pitchFamily="2" charset="-122"/>
                <a:cs typeface="Times New Roman" panose="02020603050405020304" charset="0"/>
              </a:rPr>
              <a:t>所指的那端就是螺线管的</a:t>
            </a:r>
            <a:r>
              <a:rPr lang="en-US" altLang="zh-CN" sz="2400" b="1" dirty="0">
                <a:solidFill>
                  <a:srgbClr val="0066CC"/>
                </a:solidFill>
                <a:latin typeface="Times New Roman" panose="02020603050405020304" charset="0"/>
                <a:ea typeface="宋体" panose="02010600030101010101" pitchFamily="2" charset="-122"/>
                <a:cs typeface="Times New Roman" panose="02020603050405020304" charset="0"/>
              </a:rPr>
              <a:t>N</a:t>
            </a:r>
            <a:r>
              <a:rPr lang="zh-CN" altLang="en-US" sz="2400" b="1" dirty="0">
                <a:solidFill>
                  <a:srgbClr val="0066CC"/>
                </a:solidFill>
                <a:latin typeface="Times New Roman" panose="02020603050405020304" charset="0"/>
                <a:ea typeface="宋体" panose="02010600030101010101" pitchFamily="2" charset="-122"/>
                <a:cs typeface="Times New Roman" panose="02020603050405020304" charset="0"/>
              </a:rPr>
              <a:t>极</a:t>
            </a:r>
            <a:r>
              <a:rPr lang="zh-CN" altLang="en-US" sz="2400" b="1" dirty="0">
                <a:latin typeface="Times New Roman" panose="02020603050405020304" charset="0"/>
                <a:ea typeface="宋体" panose="02010600030101010101" pitchFamily="2" charset="-122"/>
                <a:cs typeface="Times New Roman" panose="02020603050405020304" charset="0"/>
              </a:rPr>
              <a:t>。</a:t>
            </a:r>
          </a:p>
        </p:txBody>
      </p:sp>
      <p:pic>
        <p:nvPicPr>
          <p:cNvPr id="27655" name="图片 27654" descr="1E{X[7N@5OT[10H0YKX@`Q5">
            <a:hlinkClick r:id="rId2" action="ppaction://hlinkfile"/>
          </p:cNvPr>
          <p:cNvPicPr>
            <a:picLocks noChangeAspect="1"/>
          </p:cNvPicPr>
          <p:nvPr/>
        </p:nvPicPr>
        <p:blipFill>
          <a:blip r:embed="rId3" cstate="print"/>
          <a:stretch>
            <a:fillRect/>
          </a:stretch>
        </p:blipFill>
        <p:spPr>
          <a:xfrm>
            <a:off x="3125196" y="2220717"/>
            <a:ext cx="3771177" cy="2511251"/>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11" name="组合 10"/>
          <p:cNvGrpSpPr/>
          <p:nvPr/>
        </p:nvGrpSpPr>
        <p:grpSpPr>
          <a:xfrm>
            <a:off x="2769235" y="488447"/>
            <a:ext cx="3252470" cy="463550"/>
            <a:chOff x="4360" y="888"/>
            <a:chExt cx="5122" cy="730"/>
          </a:xfrm>
        </p:grpSpPr>
        <p:grpSp>
          <p:nvGrpSpPr>
            <p:cNvPr id="8200" name="组合 18"/>
            <p:cNvGrpSpPr/>
            <p:nvPr/>
          </p:nvGrpSpPr>
          <p:grpSpPr bwMode="auto">
            <a:xfrm>
              <a:off x="4360" y="946"/>
              <a:ext cx="2343" cy="672"/>
              <a:chOff x="2004695" y="686607"/>
              <a:chExt cx="1983740" cy="570436"/>
            </a:xfrm>
          </p:grpSpPr>
          <p:sp>
            <p:nvSpPr>
              <p:cNvPr id="12" name="圆角矩形 11"/>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2004695" y="740934"/>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charset="0"/>
                    <a:ea typeface="黑体" panose="02010609060101010101" pitchFamily="49" charset="-122"/>
                  </a:rPr>
                  <a:t>知识点 </a:t>
                </a:r>
                <a:r>
                  <a:rPr lang="en-US" altLang="zh-CN" sz="2400" b="1" dirty="0">
                    <a:solidFill>
                      <a:sysClr val="window" lastClr="FFFFFF"/>
                    </a:solidFill>
                    <a:latin typeface="Times New Roman" panose="02020603050405020304" charset="0"/>
                    <a:ea typeface="黑体" panose="02010609060101010101" pitchFamily="49" charset="-122"/>
                  </a:rPr>
                  <a:t>3</a:t>
                </a:r>
                <a:endParaRPr lang="zh-CN" altLang="en-US" sz="2400" b="1" dirty="0">
                  <a:solidFill>
                    <a:sysClr val="window" lastClr="FFFFFF"/>
                  </a:solidFill>
                  <a:latin typeface="Times New Roman" panose="02020603050405020304" charset="0"/>
                  <a:ea typeface="黑体" panose="02010609060101010101" pitchFamily="49" charset="-122"/>
                </a:endParaRPr>
              </a:p>
            </p:txBody>
          </p:sp>
        </p:grpSp>
        <p:sp>
          <p:nvSpPr>
            <p:cNvPr id="14" name="矩形 4"/>
            <p:cNvSpPr>
              <a:spLocks noChangeArrowheads="1"/>
            </p:cNvSpPr>
            <p:nvPr/>
          </p:nvSpPr>
          <p:spPr bwMode="auto">
            <a:xfrm>
              <a:off x="7026" y="888"/>
              <a:ext cx="2456" cy="725"/>
            </a:xfrm>
            <a:prstGeom prst="rect">
              <a:avLst/>
            </a:prstGeom>
            <a:noFill/>
            <a:ln w="9525">
              <a:noFill/>
              <a:miter lim="800000"/>
            </a:ln>
          </p:spPr>
          <p:txBody>
            <a:bodyPr wrap="square">
              <a:spAutoFit/>
            </a:bodyPr>
            <a:lstStyle/>
            <a:p>
              <a:r>
                <a:rPr lang="zh-CN" altLang="en-US" sz="2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安培定则</a:t>
              </a:r>
            </a:p>
          </p:txBody>
        </p:sp>
      </p:grpSp>
      <p:grpSp>
        <p:nvGrpSpPr>
          <p:cNvPr id="13" name="组合 12"/>
          <p:cNvGrpSpPr/>
          <p:nvPr/>
        </p:nvGrpSpPr>
        <p:grpSpPr>
          <a:xfrm>
            <a:off x="1622545" y="2165945"/>
            <a:ext cx="1056035" cy="2648035"/>
            <a:chOff x="464930" y="1150512"/>
            <a:chExt cx="837045" cy="2267737"/>
          </a:xfrm>
        </p:grpSpPr>
        <p:sp>
          <p:nvSpPr>
            <p:cNvPr id="15" name="右箭头标注 18"/>
            <p:cNvSpPr/>
            <p:nvPr/>
          </p:nvSpPr>
          <p:spPr>
            <a:xfrm>
              <a:off x="464930" y="1150512"/>
              <a:ext cx="837045" cy="2267737"/>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Arial" panose="020B0604020202020204"/>
                <a:ea typeface="黑体" panose="02010609060101010101" pitchFamily="49" charset="-122"/>
              </a:endParaRPr>
            </a:p>
          </p:txBody>
        </p:sp>
        <p:pic>
          <p:nvPicPr>
            <p:cNvPr id="1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6630" y="1162175"/>
              <a:ext cx="395520" cy="42949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20"/>
            <p:cNvSpPr txBox="1"/>
            <p:nvPr/>
          </p:nvSpPr>
          <p:spPr>
            <a:xfrm>
              <a:off x="584876" y="1508501"/>
              <a:ext cx="341534" cy="1907813"/>
            </a:xfrm>
            <a:prstGeom prst="rect">
              <a:avLst/>
            </a:prstGeom>
            <a:noFill/>
          </p:spPr>
          <p:txBody>
            <a:bodyPr vert="eaVert" wrap="square" rtlCol="0">
              <a:spAutoFit/>
            </a:bodyPr>
            <a:lstStyle/>
            <a:p>
              <a:pPr algn="ct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点击图</a:t>
              </a:r>
              <a:r>
                <a:rPr lang="zh-CN" altLang="en-US" sz="1600" b="1" spc="300" dirty="0" smtClean="0">
                  <a:solidFill>
                    <a:srgbClr val="000000"/>
                  </a:solidFill>
                  <a:latin typeface="黑体" panose="02010609060101010101" pitchFamily="49" charset="-122"/>
                  <a:ea typeface="黑体" panose="02010609060101010101" pitchFamily="49" charset="-122"/>
                </a:rPr>
                <a:t>片播放视频</a:t>
              </a:r>
              <a:endParaRPr lang="zh-CN" altLang="en-US" sz="1600" b="1" spc="300" dirty="0">
                <a:solidFill>
                  <a:srgbClr val="000000"/>
                </a:solidFill>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76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descr="http://res.tongyi.com/resources/article/student/others/201105140142/c2/21.files/image074.jpg"/>
          <p:cNvPicPr>
            <a:picLocks noChangeAspect="1"/>
          </p:cNvPicPr>
          <p:nvPr/>
        </p:nvPicPr>
        <p:blipFill>
          <a:blip r:embed="rId2" cstate="print">
            <a:lum bright="-24000" contrast="42000"/>
          </a:blip>
          <a:srcRect r="9254"/>
          <a:stretch>
            <a:fillRect/>
          </a:stretch>
        </p:blipFill>
        <p:spPr>
          <a:xfrm>
            <a:off x="130817" y="1525721"/>
            <a:ext cx="3321844" cy="2196703"/>
          </a:xfrm>
          <a:prstGeom prst="rect">
            <a:avLst/>
          </a:prstGeom>
          <a:noFill/>
          <a:ln w="9525">
            <a:noFill/>
          </a:ln>
        </p:spPr>
      </p:pic>
      <p:sp>
        <p:nvSpPr>
          <p:cNvPr id="14339" name="文本框 14338"/>
          <p:cNvSpPr txBox="1"/>
          <p:nvPr/>
        </p:nvSpPr>
        <p:spPr>
          <a:xfrm>
            <a:off x="3352908" y="1417028"/>
            <a:ext cx="5400800" cy="3108543"/>
          </a:xfrm>
          <a:prstGeom prst="rect">
            <a:avLst/>
          </a:prstGeom>
          <a:noFill/>
          <a:ln w="9525">
            <a:noFill/>
          </a:ln>
        </p:spPr>
        <p:txBody>
          <a:bodyPr wrap="square">
            <a:spAutoFit/>
          </a:bodyPr>
          <a:lstStyle/>
          <a:p>
            <a:pPr>
              <a:lnSpc>
                <a:spcPct val="150000"/>
              </a:lnSpc>
              <a:spcBef>
                <a:spcPct val="50000"/>
              </a:spcBef>
            </a:pPr>
            <a:r>
              <a:rPr lang="en-US" sz="2800" b="1" dirty="0">
                <a:latin typeface="Times New Roman" panose="02020603050405020304" charset="0"/>
                <a:ea typeface="宋体" panose="02010600030101010101" pitchFamily="2" charset="-122"/>
                <a:cs typeface="Times New Roman" panose="02020603050405020304" charset="0"/>
              </a:rPr>
              <a:t>1</a:t>
            </a:r>
            <a:r>
              <a:rPr lang="en-US" sz="2800" b="1" dirty="0" smtClean="0">
                <a:latin typeface="Times New Roman" panose="02020603050405020304" charset="0"/>
                <a:ea typeface="宋体" panose="02010600030101010101" pitchFamily="2" charset="-122"/>
                <a:cs typeface="Times New Roman" panose="02020603050405020304" charset="0"/>
              </a:rPr>
              <a:t>. </a:t>
            </a:r>
            <a:r>
              <a:rPr lang="zh-CN" altLang="en-US" sz="2800" b="1" dirty="0" smtClean="0">
                <a:latin typeface="Times New Roman" panose="02020603050405020304" charset="0"/>
                <a:ea typeface="宋体" panose="02010600030101010101" pitchFamily="2" charset="-122"/>
                <a:cs typeface="Times New Roman" panose="02020603050405020304" charset="0"/>
              </a:rPr>
              <a:t>查</a:t>
            </a:r>
            <a:r>
              <a:rPr lang="zh-CN" altLang="en-US" sz="2800" b="1" dirty="0">
                <a:latin typeface="Times New Roman" panose="02020603050405020304" charset="0"/>
                <a:ea typeface="宋体" panose="02010600030101010101" pitchFamily="2" charset="-122"/>
                <a:cs typeface="Times New Roman" panose="02020603050405020304" charset="0"/>
              </a:rPr>
              <a:t>清螺线管的</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rPr>
              <a:t>绕线</a:t>
            </a:r>
            <a:r>
              <a:rPr lang="zh-CN" altLang="en-US" sz="2800" b="1" dirty="0">
                <a:latin typeface="Times New Roman" panose="02020603050405020304" charset="0"/>
                <a:ea typeface="宋体" panose="02010600030101010101" pitchFamily="2" charset="-122"/>
                <a:cs typeface="Times New Roman" panose="02020603050405020304" charset="0"/>
              </a:rPr>
              <a:t>方向；</a:t>
            </a:r>
          </a:p>
          <a:p>
            <a:pPr>
              <a:lnSpc>
                <a:spcPct val="150000"/>
              </a:lnSpc>
              <a:spcBef>
                <a:spcPct val="50000"/>
              </a:spcBef>
            </a:pPr>
            <a:r>
              <a:rPr lang="en-US" sz="2800" b="1" dirty="0">
                <a:latin typeface="Times New Roman" panose="02020603050405020304" charset="0"/>
                <a:ea typeface="宋体" panose="02010600030101010101" pitchFamily="2" charset="-122"/>
                <a:cs typeface="Times New Roman" panose="02020603050405020304" charset="0"/>
              </a:rPr>
              <a:t>2</a:t>
            </a:r>
            <a:r>
              <a:rPr lang="en-US" sz="2800" b="1" dirty="0" smtClean="0">
                <a:latin typeface="Times New Roman" panose="02020603050405020304" charset="0"/>
                <a:ea typeface="宋体" panose="02010600030101010101" pitchFamily="2" charset="-122"/>
                <a:cs typeface="Times New Roman" panose="02020603050405020304" charset="0"/>
              </a:rPr>
              <a:t>. </a:t>
            </a:r>
            <a:r>
              <a:rPr lang="zh-CN" altLang="en-US" sz="2800" b="1" dirty="0" smtClean="0">
                <a:latin typeface="Times New Roman" panose="02020603050405020304" charset="0"/>
                <a:ea typeface="宋体" panose="02010600030101010101" pitchFamily="2" charset="-122"/>
                <a:cs typeface="Times New Roman" panose="02020603050405020304" charset="0"/>
              </a:rPr>
              <a:t>标</a:t>
            </a:r>
            <a:r>
              <a:rPr lang="zh-CN" altLang="en-US" sz="2800" b="1" dirty="0">
                <a:latin typeface="Times New Roman" panose="02020603050405020304" charset="0"/>
                <a:ea typeface="宋体" panose="02010600030101010101" pitchFamily="2" charset="-122"/>
                <a:cs typeface="Times New Roman" panose="02020603050405020304" charset="0"/>
              </a:rPr>
              <a:t>出</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rPr>
              <a:t>电流</a:t>
            </a:r>
            <a:r>
              <a:rPr lang="zh-CN" altLang="en-US" sz="2800" b="1" dirty="0">
                <a:latin typeface="Times New Roman" panose="02020603050405020304" charset="0"/>
                <a:ea typeface="宋体" panose="02010600030101010101" pitchFamily="2" charset="-122"/>
                <a:cs typeface="Times New Roman" panose="02020603050405020304" charset="0"/>
              </a:rPr>
              <a:t>在螺线管中的方向；</a:t>
            </a:r>
          </a:p>
          <a:p>
            <a:pPr>
              <a:lnSpc>
                <a:spcPct val="150000"/>
              </a:lnSpc>
              <a:spcBef>
                <a:spcPct val="50000"/>
              </a:spcBef>
            </a:pPr>
            <a:r>
              <a:rPr lang="en-US" sz="2800" b="1" dirty="0">
                <a:latin typeface="Times New Roman" panose="02020603050405020304" charset="0"/>
                <a:ea typeface="宋体" panose="02010600030101010101" pitchFamily="2" charset="-122"/>
                <a:cs typeface="Times New Roman" panose="02020603050405020304" charset="0"/>
              </a:rPr>
              <a:t>3</a:t>
            </a:r>
            <a:r>
              <a:rPr lang="en-US" sz="2800" b="1" dirty="0" smtClean="0">
                <a:latin typeface="Times New Roman" panose="02020603050405020304" charset="0"/>
                <a:ea typeface="宋体" panose="02010600030101010101" pitchFamily="2" charset="-122"/>
                <a:cs typeface="Times New Roman" panose="02020603050405020304" charset="0"/>
              </a:rPr>
              <a:t>. </a:t>
            </a:r>
            <a:r>
              <a:rPr lang="zh-CN" altLang="en-US" sz="2800" b="1" dirty="0" smtClean="0">
                <a:latin typeface="Times New Roman" panose="02020603050405020304" charset="0"/>
                <a:ea typeface="宋体" panose="02010600030101010101" pitchFamily="2" charset="-122"/>
                <a:cs typeface="Times New Roman" panose="02020603050405020304" charset="0"/>
              </a:rPr>
              <a:t>用</a:t>
            </a:r>
            <a:r>
              <a:rPr lang="zh-CN" altLang="en-US" sz="2800" b="1" dirty="0">
                <a:latin typeface="Times New Roman" panose="02020603050405020304" charset="0"/>
                <a:ea typeface="宋体" panose="02010600030101010101" pitchFamily="2" charset="-122"/>
                <a:cs typeface="Times New Roman" panose="02020603050405020304" charset="0"/>
              </a:rPr>
              <a:t>安培定则确定螺线管的</a:t>
            </a:r>
            <a:r>
              <a:rPr lang="zh-CN" altLang="en-US" sz="2800" b="1" dirty="0">
                <a:solidFill>
                  <a:srgbClr val="FF0000"/>
                </a:solidFill>
                <a:latin typeface="Times New Roman" panose="02020603050405020304" charset="0"/>
                <a:ea typeface="宋体" panose="02010600030101010101" pitchFamily="2" charset="-122"/>
                <a:cs typeface="Times New Roman" panose="02020603050405020304" charset="0"/>
              </a:rPr>
              <a:t>磁极</a:t>
            </a:r>
            <a:r>
              <a:rPr lang="zh-CN" altLang="en-US" sz="2800" b="1" dirty="0">
                <a:latin typeface="Times New Roman" panose="02020603050405020304" charset="0"/>
                <a:ea typeface="宋体" panose="02010600030101010101" pitchFamily="2" charset="-122"/>
                <a:cs typeface="Times New Roman" panose="02020603050405020304" charset="0"/>
              </a:rPr>
              <a:t>方</a:t>
            </a:r>
            <a:r>
              <a:rPr lang="zh-CN" altLang="en-US" sz="2800" b="1" dirty="0" smtClean="0">
                <a:latin typeface="Times New Roman" panose="02020603050405020304" charset="0"/>
                <a:ea typeface="宋体" panose="02010600030101010101" pitchFamily="2" charset="-122"/>
                <a:cs typeface="Times New Roman" panose="02020603050405020304" charset="0"/>
              </a:rPr>
              <a:t>向。</a:t>
            </a:r>
            <a:endParaRPr lang="zh-CN" altLang="en-US" sz="2800" b="1" dirty="0">
              <a:latin typeface="Times New Roman" panose="02020603050405020304" charset="0"/>
              <a:ea typeface="宋体" panose="02010600030101010101" pitchFamily="2" charset="-122"/>
              <a:cs typeface="Times New Roman" panose="02020603050405020304" charset="0"/>
            </a:endParaRPr>
          </a:p>
        </p:txBody>
      </p:sp>
      <p:grpSp>
        <p:nvGrpSpPr>
          <p:cNvPr id="20" name="组合 19"/>
          <p:cNvGrpSpPr/>
          <p:nvPr/>
        </p:nvGrpSpPr>
        <p:grpSpPr>
          <a:xfrm>
            <a:off x="1479665" y="685732"/>
            <a:ext cx="5985164" cy="461327"/>
            <a:chOff x="634" y="1040"/>
            <a:chExt cx="4609" cy="449"/>
          </a:xfrm>
        </p:grpSpPr>
        <p:sp>
          <p:nvSpPr>
            <p:cNvPr id="23" name="圆角矩形 22"/>
            <p:cNvSpPr/>
            <p:nvPr/>
          </p:nvSpPr>
          <p:spPr>
            <a:xfrm>
              <a:off x="634" y="1066"/>
              <a:ext cx="4609" cy="373"/>
            </a:xfrm>
            <a:prstGeom prst="roundRect">
              <a:avLst>
                <a:gd name="adj" fmla="val 50000"/>
              </a:avLst>
            </a:prstGeom>
            <a:gradFill rotWithShape="1">
              <a:gsLst>
                <a:gs pos="0">
                  <a:srgbClr val="9999FF"/>
                </a:gs>
                <a:gs pos="50000">
                  <a:schemeClr val="bg1"/>
                </a:gs>
                <a:gs pos="100000">
                  <a:srgbClr val="9999FF"/>
                </a:gs>
              </a:gsLst>
              <a:lin ang="5400000" scaled="1"/>
              <a:tileRect/>
            </a:gradFill>
            <a:ln w="28575" cap="flat" cmpd="sng">
              <a:solidFill>
                <a:srgbClr val="EAEAEA"/>
              </a:solidFill>
              <a:prstDash val="solid"/>
              <a:headEnd type="none" w="med" len="med"/>
              <a:tailEnd type="none" w="med" len="med"/>
            </a:ln>
          </p:spPr>
          <p:txBody>
            <a:bodyPr wrap="none" anchor="ctr"/>
            <a:lstStyle/>
            <a:p>
              <a:pPr algn="ctr">
                <a:spcBef>
                  <a:spcPct val="50000"/>
                </a:spcBef>
              </a:pPr>
              <a:endParaRPr sz="2400" dirty="0">
                <a:solidFill>
                  <a:srgbClr val="8E163E"/>
                </a:solidFill>
                <a:latin typeface="Times New Roman" panose="02020603050405020304" charset="0"/>
                <a:ea typeface="宋体" panose="02010600030101010101" pitchFamily="2" charset="-122"/>
                <a:cs typeface="Times New Roman" panose="02020603050405020304" charset="0"/>
              </a:endParaRPr>
            </a:p>
          </p:txBody>
        </p:sp>
        <p:sp>
          <p:nvSpPr>
            <p:cNvPr id="24" name="文本框 13316"/>
            <p:cNvSpPr txBox="1"/>
            <p:nvPr/>
          </p:nvSpPr>
          <p:spPr>
            <a:xfrm>
              <a:off x="634" y="1040"/>
              <a:ext cx="4609" cy="449"/>
            </a:xfrm>
            <a:prstGeom prst="rect">
              <a:avLst/>
            </a:prstGeom>
            <a:noFill/>
            <a:ln w="28575">
              <a:noFill/>
            </a:ln>
          </p:spPr>
          <p:txBody>
            <a:bodyPr wrap="square">
              <a:spAutoFit/>
            </a:bodyPr>
            <a:lstStyle/>
            <a:p>
              <a:pPr algn="ctr">
                <a:spcBef>
                  <a:spcPct val="50000"/>
                </a:spcBef>
              </a:pPr>
              <a:r>
                <a:rPr lang="zh-CN" altLang="en-US" sz="2400" b="1" dirty="0">
                  <a:latin typeface="Times New Roman" panose="02020603050405020304" charset="0"/>
                  <a:ea typeface="宋体" panose="02010600030101010101" pitchFamily="2" charset="-122"/>
                  <a:cs typeface="Times New Roman" panose="02020603050405020304" charset="0"/>
                </a:rPr>
                <a:t>使用安培定则的方法和顺序：</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6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4339">
                                            <p:txEl>
                                              <p:pRg st="0" end="0"/>
                                            </p:txEl>
                                          </p:spTgt>
                                        </p:tgtEl>
                                        <p:attrNameLst>
                                          <p:attrName>style.visibility</p:attrName>
                                        </p:attrNameLst>
                                      </p:cBhvr>
                                      <p:to>
                                        <p:strVal val="visible"/>
                                      </p:to>
                                    </p:set>
                                    <p:animEffect transition="in" filter="wipe(down)">
                                      <p:cBhvr>
                                        <p:cTn id="11" dur="500"/>
                                        <p:tgtEl>
                                          <p:spTgt spid="1433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4339">
                                            <p:txEl>
                                              <p:pRg st="1" end="1"/>
                                            </p:txEl>
                                          </p:spTgt>
                                        </p:tgtEl>
                                        <p:attrNameLst>
                                          <p:attrName>style.visibility</p:attrName>
                                        </p:attrNameLst>
                                      </p:cBhvr>
                                      <p:to>
                                        <p:strVal val="visible"/>
                                      </p:to>
                                    </p:set>
                                    <p:animEffect transition="in" filter="wipe(down)">
                                      <p:cBhvr>
                                        <p:cTn id="16" dur="500"/>
                                        <p:tgtEl>
                                          <p:spTgt spid="1433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4339">
                                            <p:txEl>
                                              <p:pRg st="2" end="2"/>
                                            </p:txEl>
                                          </p:spTgt>
                                        </p:tgtEl>
                                        <p:attrNameLst>
                                          <p:attrName>style.visibility</p:attrName>
                                        </p:attrNameLst>
                                      </p:cBhvr>
                                      <p:to>
                                        <p:strVal val="visible"/>
                                      </p:to>
                                    </p:set>
                                    <p:animEffect transition="in" filter="wipe(down)">
                                      <p:cBhvr>
                                        <p:cTn id="21" dur="500"/>
                                        <p:tgtEl>
                                          <p:spTgt spid="14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Rectangle 4"/>
          <p:cNvSpPr/>
          <p:nvPr/>
        </p:nvSpPr>
        <p:spPr>
          <a:xfrm>
            <a:off x="303848" y="680773"/>
            <a:ext cx="6172200" cy="428625"/>
          </a:xfrm>
          <a:prstGeom prst="rect">
            <a:avLst/>
          </a:prstGeom>
          <a:noFill/>
          <a:ln w="9525">
            <a:noFill/>
          </a:ln>
        </p:spPr>
        <p:txBody>
          <a:bodyPr anchor="ctr"/>
          <a:lstStyle/>
          <a:p>
            <a:r>
              <a:rPr lang="zh-CN" altLang="en-US" sz="2400" b="1" dirty="0">
                <a:solidFill>
                  <a:srgbClr val="0000FF"/>
                </a:solidFill>
                <a:latin typeface="Times New Roman" panose="02020603050405020304" charset="0"/>
                <a:ea typeface="楷体" panose="02010609060101010101" pitchFamily="49" charset="-122"/>
                <a:cs typeface="Times New Roman" panose="02020603050405020304" charset="0"/>
              </a:rPr>
              <a:t>1．</a:t>
            </a:r>
            <a:r>
              <a:rPr lang="zh-CN" altLang="en-US" sz="2400" b="1" dirty="0">
                <a:latin typeface="Times New Roman" panose="02020603050405020304" charset="0"/>
                <a:ea typeface="楷体" panose="02010609060101010101" pitchFamily="49" charset="-122"/>
                <a:cs typeface="Times New Roman" panose="02020603050405020304" charset="0"/>
              </a:rPr>
              <a:t>判断下面螺线</a:t>
            </a:r>
            <a:r>
              <a:rPr lang="zh-CN" altLang="en-US" sz="2400" b="1" dirty="0" smtClean="0">
                <a:latin typeface="Times New Roman" panose="02020603050405020304" charset="0"/>
                <a:ea typeface="楷体" panose="02010609060101010101" pitchFamily="49" charset="-122"/>
                <a:cs typeface="Times New Roman" panose="02020603050405020304" charset="0"/>
              </a:rPr>
              <a:t>管的</a:t>
            </a:r>
            <a:r>
              <a:rPr lang="en-US" altLang="zh-CN" sz="2400" b="1" dirty="0">
                <a:latin typeface="Times New Roman" panose="02020603050405020304" charset="0"/>
                <a:ea typeface="楷体" panose="02010609060101010101" pitchFamily="49" charset="-122"/>
                <a:cs typeface="Times New Roman" panose="02020603050405020304" charset="0"/>
              </a:rPr>
              <a:t>N</a:t>
            </a:r>
            <a:r>
              <a:rPr lang="zh-CN" altLang="en-US" sz="2400" b="1" dirty="0">
                <a:latin typeface="Times New Roman" panose="02020603050405020304" charset="0"/>
                <a:ea typeface="楷体" panose="02010609060101010101" pitchFamily="49" charset="-122"/>
                <a:cs typeface="Times New Roman" panose="02020603050405020304" charset="0"/>
              </a:rPr>
              <a:t>极和</a:t>
            </a:r>
            <a:r>
              <a:rPr lang="en-US" altLang="zh-CN" sz="2400" b="1" dirty="0">
                <a:latin typeface="Times New Roman" panose="02020603050405020304" charset="0"/>
                <a:ea typeface="楷体" panose="02010609060101010101" pitchFamily="49" charset="-122"/>
                <a:cs typeface="Times New Roman" panose="02020603050405020304" charset="0"/>
              </a:rPr>
              <a:t>S</a:t>
            </a:r>
            <a:r>
              <a:rPr lang="zh-CN" altLang="en-US" sz="2400" b="1" dirty="0">
                <a:latin typeface="Times New Roman" panose="02020603050405020304" charset="0"/>
                <a:ea typeface="楷体" panose="02010609060101010101" pitchFamily="49" charset="-122"/>
                <a:cs typeface="Times New Roman" panose="02020603050405020304" charset="0"/>
              </a:rPr>
              <a:t>极：</a:t>
            </a:r>
          </a:p>
        </p:txBody>
      </p:sp>
      <p:grpSp>
        <p:nvGrpSpPr>
          <p:cNvPr id="26630" name="组合 26629"/>
          <p:cNvGrpSpPr/>
          <p:nvPr/>
        </p:nvGrpSpPr>
        <p:grpSpPr>
          <a:xfrm>
            <a:off x="2066925" y="1332997"/>
            <a:ext cx="1974533" cy="1207294"/>
            <a:chOff x="-10" y="-25"/>
            <a:chExt cx="1270" cy="859"/>
          </a:xfrm>
        </p:grpSpPr>
        <p:sp>
          <p:nvSpPr>
            <p:cNvPr id="26631" name="Rectangle 6"/>
            <p:cNvSpPr/>
            <p:nvPr/>
          </p:nvSpPr>
          <p:spPr>
            <a:xfrm rot="5400000">
              <a:off x="467" y="-233"/>
              <a:ext cx="317" cy="1270"/>
            </a:xfrm>
            <a:prstGeom prst="rect">
              <a:avLst/>
            </a:prstGeom>
            <a:gradFill rotWithShape="0">
              <a:gsLst>
                <a:gs pos="0">
                  <a:srgbClr val="101010"/>
                </a:gs>
                <a:gs pos="50000">
                  <a:srgbClr val="FFFFFF"/>
                </a:gs>
                <a:gs pos="100000">
                  <a:srgbClr val="101010"/>
                </a:gs>
              </a:gsLst>
              <a:lin ang="5400000" scaled="1"/>
              <a:tileRect/>
            </a:gradFill>
            <a:ln w="12700" cap="flat" cmpd="sng">
              <a:solidFill>
                <a:srgbClr val="808080"/>
              </a:solidFill>
              <a:prstDash val="solid"/>
              <a:miter/>
              <a:headEnd type="none" w="med" len="med"/>
              <a:tailEnd type="none" w="med" len="med"/>
            </a:ln>
          </p:spPr>
          <p:txBody>
            <a:bodyPr rot="10800000" vert="eaVert"/>
            <a:lstStyle/>
            <a:p>
              <a:endParaRPr lang="zh-CN" altLang="en-US" sz="2400" dirty="0">
                <a:latin typeface="Times New Roman" panose="02020603050405020304" charset="0"/>
                <a:cs typeface="Times New Roman" panose="02020603050405020304" charset="0"/>
              </a:endParaRPr>
            </a:p>
          </p:txBody>
        </p:sp>
        <p:grpSp>
          <p:nvGrpSpPr>
            <p:cNvPr id="26632" name="组合 26631"/>
            <p:cNvGrpSpPr/>
            <p:nvPr/>
          </p:nvGrpSpPr>
          <p:grpSpPr>
            <a:xfrm rot="5400000">
              <a:off x="400" y="-125"/>
              <a:ext cx="453" cy="1058"/>
              <a:chOff x="0" y="0"/>
              <a:chExt cx="607" cy="1703"/>
            </a:xfrm>
          </p:grpSpPr>
          <p:sp>
            <p:nvSpPr>
              <p:cNvPr id="26633" name="未知"/>
              <p:cNvSpPr/>
              <p:nvPr/>
            </p:nvSpPr>
            <p:spPr>
              <a:xfrm>
                <a:off x="0" y="0"/>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34" name="未知"/>
              <p:cNvSpPr/>
              <p:nvPr/>
            </p:nvSpPr>
            <p:spPr>
              <a:xfrm>
                <a:off x="0" y="271"/>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35" name="未知"/>
              <p:cNvSpPr/>
              <p:nvPr/>
            </p:nvSpPr>
            <p:spPr>
              <a:xfrm>
                <a:off x="0" y="564"/>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36" name="未知"/>
              <p:cNvSpPr/>
              <p:nvPr/>
            </p:nvSpPr>
            <p:spPr>
              <a:xfrm>
                <a:off x="0" y="839"/>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37" name="未知"/>
              <p:cNvSpPr/>
              <p:nvPr/>
            </p:nvSpPr>
            <p:spPr>
              <a:xfrm>
                <a:off x="0" y="1096"/>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38" name="未知"/>
              <p:cNvSpPr/>
              <p:nvPr/>
            </p:nvSpPr>
            <p:spPr>
              <a:xfrm>
                <a:off x="0" y="1389"/>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grpSp>
        <p:sp>
          <p:nvSpPr>
            <p:cNvPr id="26639" name="Line 14"/>
            <p:cNvSpPr/>
            <p:nvPr/>
          </p:nvSpPr>
          <p:spPr>
            <a:xfrm flipH="1">
              <a:off x="114" y="561"/>
              <a:ext cx="0" cy="273"/>
            </a:xfrm>
            <a:prstGeom prst="line">
              <a:avLst/>
            </a:prstGeom>
            <a:ln w="38100" cap="flat" cmpd="sng">
              <a:solidFill>
                <a:schemeClr val="tx1"/>
              </a:solidFill>
              <a:prstDash val="solid"/>
              <a:headEnd type="none" w="med" len="med"/>
              <a:tailEnd type="none" w="med" len="med"/>
            </a:ln>
          </p:spPr>
        </p:sp>
        <p:sp>
          <p:nvSpPr>
            <p:cNvPr id="26640" name="Line 15"/>
            <p:cNvSpPr/>
            <p:nvPr/>
          </p:nvSpPr>
          <p:spPr>
            <a:xfrm flipH="1">
              <a:off x="1179" y="-25"/>
              <a:ext cx="0" cy="273"/>
            </a:xfrm>
            <a:prstGeom prst="line">
              <a:avLst/>
            </a:prstGeom>
            <a:ln w="38100" cap="flat" cmpd="sng">
              <a:solidFill>
                <a:schemeClr val="tx1"/>
              </a:solidFill>
              <a:prstDash val="solid"/>
              <a:headEnd type="none" w="med" len="med"/>
              <a:tailEnd type="none" w="med" len="med"/>
            </a:ln>
          </p:spPr>
        </p:sp>
      </p:grpSp>
      <p:grpSp>
        <p:nvGrpSpPr>
          <p:cNvPr id="26641" name="组合 26640"/>
          <p:cNvGrpSpPr/>
          <p:nvPr/>
        </p:nvGrpSpPr>
        <p:grpSpPr>
          <a:xfrm>
            <a:off x="5409724" y="1318234"/>
            <a:ext cx="2064068" cy="1132046"/>
            <a:chOff x="-9" y="0"/>
            <a:chExt cx="1270" cy="838"/>
          </a:xfrm>
        </p:grpSpPr>
        <p:sp>
          <p:nvSpPr>
            <p:cNvPr id="26642" name="Rectangle 17"/>
            <p:cNvSpPr/>
            <p:nvPr/>
          </p:nvSpPr>
          <p:spPr>
            <a:xfrm rot="5400000">
              <a:off x="468" y="-228"/>
              <a:ext cx="317" cy="1270"/>
            </a:xfrm>
            <a:prstGeom prst="rect">
              <a:avLst/>
            </a:prstGeom>
            <a:gradFill rotWithShape="0">
              <a:gsLst>
                <a:gs pos="0">
                  <a:srgbClr val="101010"/>
                </a:gs>
                <a:gs pos="50000">
                  <a:srgbClr val="FFFFFF"/>
                </a:gs>
                <a:gs pos="100000">
                  <a:srgbClr val="101010"/>
                </a:gs>
              </a:gsLst>
              <a:lin ang="5400000" scaled="1"/>
              <a:tileRect/>
            </a:gradFill>
            <a:ln w="12700" cap="flat" cmpd="sng">
              <a:solidFill>
                <a:srgbClr val="808080"/>
              </a:solidFill>
              <a:prstDash val="solid"/>
              <a:miter/>
              <a:headEnd type="none" w="med" len="med"/>
              <a:tailEnd type="none" w="med" len="med"/>
            </a:ln>
          </p:spPr>
          <p:txBody>
            <a:bodyPr rot="10800000" vert="eaVert"/>
            <a:lstStyle/>
            <a:p>
              <a:endParaRPr lang="zh-CN" altLang="en-US" sz="2400" dirty="0">
                <a:latin typeface="Times New Roman" panose="02020603050405020304" charset="0"/>
                <a:cs typeface="Times New Roman" panose="02020603050405020304" charset="0"/>
              </a:endParaRPr>
            </a:p>
          </p:txBody>
        </p:sp>
        <p:grpSp>
          <p:nvGrpSpPr>
            <p:cNvPr id="26643" name="组合 26642"/>
            <p:cNvGrpSpPr/>
            <p:nvPr/>
          </p:nvGrpSpPr>
          <p:grpSpPr>
            <a:xfrm rot="5400000">
              <a:off x="400" y="-125"/>
              <a:ext cx="453" cy="1058"/>
              <a:chOff x="0" y="0"/>
              <a:chExt cx="607" cy="1703"/>
            </a:xfrm>
          </p:grpSpPr>
          <p:sp>
            <p:nvSpPr>
              <p:cNvPr id="26644" name="未知"/>
              <p:cNvSpPr/>
              <p:nvPr/>
            </p:nvSpPr>
            <p:spPr>
              <a:xfrm>
                <a:off x="0" y="0"/>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45" name="未知"/>
              <p:cNvSpPr/>
              <p:nvPr/>
            </p:nvSpPr>
            <p:spPr>
              <a:xfrm>
                <a:off x="0" y="271"/>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46" name="未知"/>
              <p:cNvSpPr/>
              <p:nvPr/>
            </p:nvSpPr>
            <p:spPr>
              <a:xfrm>
                <a:off x="0" y="564"/>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47" name="未知"/>
              <p:cNvSpPr/>
              <p:nvPr/>
            </p:nvSpPr>
            <p:spPr>
              <a:xfrm>
                <a:off x="0" y="839"/>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48" name="未知"/>
              <p:cNvSpPr/>
              <p:nvPr/>
            </p:nvSpPr>
            <p:spPr>
              <a:xfrm>
                <a:off x="0" y="1096"/>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49" name="未知"/>
              <p:cNvSpPr/>
              <p:nvPr/>
            </p:nvSpPr>
            <p:spPr>
              <a:xfrm>
                <a:off x="0" y="1389"/>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333333"/>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grpSp>
        <p:sp>
          <p:nvSpPr>
            <p:cNvPr id="26650" name="Line 25"/>
            <p:cNvSpPr/>
            <p:nvPr/>
          </p:nvSpPr>
          <p:spPr>
            <a:xfrm flipH="1">
              <a:off x="98" y="565"/>
              <a:ext cx="0" cy="273"/>
            </a:xfrm>
            <a:prstGeom prst="line">
              <a:avLst/>
            </a:prstGeom>
            <a:ln w="38100" cap="flat" cmpd="sng">
              <a:solidFill>
                <a:schemeClr val="tx1"/>
              </a:solidFill>
              <a:prstDash val="solid"/>
              <a:headEnd type="none" w="med" len="med"/>
              <a:tailEnd type="none" w="med" len="med"/>
            </a:ln>
          </p:spPr>
        </p:sp>
        <p:sp>
          <p:nvSpPr>
            <p:cNvPr id="26651" name="Line 26"/>
            <p:cNvSpPr/>
            <p:nvPr/>
          </p:nvSpPr>
          <p:spPr>
            <a:xfrm flipH="1">
              <a:off x="1180" y="0"/>
              <a:ext cx="0" cy="273"/>
            </a:xfrm>
            <a:prstGeom prst="line">
              <a:avLst/>
            </a:prstGeom>
            <a:ln w="38100" cap="flat" cmpd="sng">
              <a:solidFill>
                <a:schemeClr val="tx1"/>
              </a:solidFill>
              <a:prstDash val="solid"/>
              <a:headEnd type="none" w="med" len="med"/>
              <a:tailEnd type="none" w="med" len="med"/>
            </a:ln>
          </p:spPr>
        </p:sp>
      </p:grpSp>
      <p:grpSp>
        <p:nvGrpSpPr>
          <p:cNvPr id="26652" name="组合 26651"/>
          <p:cNvGrpSpPr/>
          <p:nvPr/>
        </p:nvGrpSpPr>
        <p:grpSpPr>
          <a:xfrm>
            <a:off x="2235994" y="3210375"/>
            <a:ext cx="1345883" cy="1699736"/>
            <a:chOff x="0" y="0"/>
            <a:chExt cx="725" cy="1134"/>
          </a:xfrm>
        </p:grpSpPr>
        <p:sp>
          <p:nvSpPr>
            <p:cNvPr id="26653" name="Rectangle 28"/>
            <p:cNvSpPr/>
            <p:nvPr/>
          </p:nvSpPr>
          <p:spPr>
            <a:xfrm>
              <a:off x="317" y="0"/>
              <a:ext cx="227" cy="1134"/>
            </a:xfrm>
            <a:prstGeom prst="rect">
              <a:avLst/>
            </a:prstGeom>
            <a:gradFill rotWithShape="1">
              <a:gsLst>
                <a:gs pos="0">
                  <a:srgbClr val="FFFFFF">
                    <a:gamma/>
                    <a:shade val="46275"/>
                    <a:invGamma/>
                  </a:srgbClr>
                </a:gs>
                <a:gs pos="50000">
                  <a:srgbClr val="FFFFFF"/>
                </a:gs>
                <a:gs pos="100000">
                  <a:srgbClr val="FFFFFF">
                    <a:gamma/>
                    <a:shade val="46275"/>
                    <a:invGamma/>
                  </a:srgbClr>
                </a:gs>
              </a:gsLst>
              <a:lin ang="0" scaled="1"/>
              <a:tileRect/>
            </a:gradFill>
            <a:ln w="12700" cap="flat" cmpd="sng">
              <a:solidFill>
                <a:srgbClr val="000000"/>
              </a:solidFill>
              <a:prstDash val="solid"/>
              <a:miter/>
              <a:headEnd type="none" w="med" len="med"/>
              <a:tailEnd type="none" w="med" len="med"/>
            </a:ln>
          </p:spPr>
          <p:txBody>
            <a:bodyPr/>
            <a:lstStyle/>
            <a:p>
              <a:endParaRPr lang="zh-CN" altLang="en-US" sz="2400" dirty="0">
                <a:latin typeface="Times New Roman" panose="02020603050405020304" charset="0"/>
                <a:cs typeface="Times New Roman" panose="02020603050405020304" charset="0"/>
              </a:endParaRPr>
            </a:p>
          </p:txBody>
        </p:sp>
        <p:grpSp>
          <p:nvGrpSpPr>
            <p:cNvPr id="26654" name="组合 26653"/>
            <p:cNvGrpSpPr/>
            <p:nvPr/>
          </p:nvGrpSpPr>
          <p:grpSpPr>
            <a:xfrm>
              <a:off x="272" y="91"/>
              <a:ext cx="308" cy="900"/>
              <a:chOff x="0" y="0"/>
              <a:chExt cx="607" cy="1703"/>
            </a:xfrm>
          </p:grpSpPr>
          <p:sp>
            <p:nvSpPr>
              <p:cNvPr id="26655" name="未知"/>
              <p:cNvSpPr/>
              <p:nvPr/>
            </p:nvSpPr>
            <p:spPr>
              <a:xfrm>
                <a:off x="0" y="0"/>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56" name="未知"/>
              <p:cNvSpPr/>
              <p:nvPr/>
            </p:nvSpPr>
            <p:spPr>
              <a:xfrm>
                <a:off x="0" y="271"/>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57" name="未知"/>
              <p:cNvSpPr/>
              <p:nvPr/>
            </p:nvSpPr>
            <p:spPr>
              <a:xfrm>
                <a:off x="0" y="564"/>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58" name="未知"/>
              <p:cNvSpPr/>
              <p:nvPr/>
            </p:nvSpPr>
            <p:spPr>
              <a:xfrm>
                <a:off x="0" y="839"/>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59" name="未知"/>
              <p:cNvSpPr/>
              <p:nvPr/>
            </p:nvSpPr>
            <p:spPr>
              <a:xfrm>
                <a:off x="0" y="1096"/>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60" name="未知"/>
              <p:cNvSpPr/>
              <p:nvPr/>
            </p:nvSpPr>
            <p:spPr>
              <a:xfrm>
                <a:off x="0" y="1389"/>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grpSp>
        <p:sp>
          <p:nvSpPr>
            <p:cNvPr id="26661" name="Line 36"/>
            <p:cNvSpPr/>
            <p:nvPr/>
          </p:nvSpPr>
          <p:spPr>
            <a:xfrm>
              <a:off x="0" y="91"/>
              <a:ext cx="317" cy="0"/>
            </a:xfrm>
            <a:prstGeom prst="line">
              <a:avLst/>
            </a:prstGeom>
            <a:ln w="38100" cap="flat" cmpd="sng">
              <a:solidFill>
                <a:schemeClr val="tx1"/>
              </a:solidFill>
              <a:prstDash val="solid"/>
              <a:headEnd type="none" w="med" len="med"/>
              <a:tailEnd type="none" w="med" len="med"/>
            </a:ln>
          </p:spPr>
        </p:sp>
        <p:sp>
          <p:nvSpPr>
            <p:cNvPr id="26662" name="Line 37"/>
            <p:cNvSpPr/>
            <p:nvPr/>
          </p:nvSpPr>
          <p:spPr>
            <a:xfrm>
              <a:off x="544" y="998"/>
              <a:ext cx="181" cy="0"/>
            </a:xfrm>
            <a:prstGeom prst="line">
              <a:avLst/>
            </a:prstGeom>
            <a:ln w="38100" cap="flat" cmpd="sng">
              <a:solidFill>
                <a:schemeClr val="tx1"/>
              </a:solidFill>
              <a:prstDash val="solid"/>
              <a:headEnd type="none" w="med" len="med"/>
              <a:tailEnd type="none" w="med" len="med"/>
            </a:ln>
          </p:spPr>
        </p:sp>
      </p:grpSp>
      <p:grpSp>
        <p:nvGrpSpPr>
          <p:cNvPr id="26663" name="组合 26662"/>
          <p:cNvGrpSpPr/>
          <p:nvPr/>
        </p:nvGrpSpPr>
        <p:grpSpPr>
          <a:xfrm>
            <a:off x="5328285" y="3190849"/>
            <a:ext cx="1311593" cy="1703070"/>
            <a:chOff x="0" y="0"/>
            <a:chExt cx="725" cy="1134"/>
          </a:xfrm>
        </p:grpSpPr>
        <p:sp>
          <p:nvSpPr>
            <p:cNvPr id="26664" name="Rectangle 39"/>
            <p:cNvSpPr/>
            <p:nvPr/>
          </p:nvSpPr>
          <p:spPr>
            <a:xfrm>
              <a:off x="317" y="0"/>
              <a:ext cx="227" cy="1134"/>
            </a:xfrm>
            <a:prstGeom prst="rect">
              <a:avLst/>
            </a:prstGeom>
            <a:gradFill rotWithShape="1">
              <a:gsLst>
                <a:gs pos="0">
                  <a:srgbClr val="FFFFFF">
                    <a:gamma/>
                    <a:shade val="46275"/>
                    <a:invGamma/>
                  </a:srgbClr>
                </a:gs>
                <a:gs pos="50000">
                  <a:srgbClr val="FFFFFF"/>
                </a:gs>
                <a:gs pos="100000">
                  <a:srgbClr val="FFFFFF">
                    <a:gamma/>
                    <a:shade val="46275"/>
                    <a:invGamma/>
                  </a:srgbClr>
                </a:gs>
              </a:gsLst>
              <a:lin ang="0" scaled="1"/>
              <a:tileRect/>
            </a:gradFill>
            <a:ln w="12700" cap="flat" cmpd="sng">
              <a:solidFill>
                <a:srgbClr val="000000"/>
              </a:solidFill>
              <a:prstDash val="solid"/>
              <a:miter/>
              <a:headEnd type="none" w="med" len="med"/>
              <a:tailEnd type="none" w="med" len="med"/>
            </a:ln>
          </p:spPr>
          <p:txBody>
            <a:bodyPr/>
            <a:lstStyle/>
            <a:p>
              <a:endParaRPr lang="zh-CN" altLang="en-US" sz="2400" dirty="0">
                <a:latin typeface="Times New Roman" panose="02020603050405020304" charset="0"/>
                <a:cs typeface="Times New Roman" panose="02020603050405020304" charset="0"/>
              </a:endParaRPr>
            </a:p>
          </p:txBody>
        </p:sp>
        <p:grpSp>
          <p:nvGrpSpPr>
            <p:cNvPr id="26665" name="组合 26664"/>
            <p:cNvGrpSpPr/>
            <p:nvPr/>
          </p:nvGrpSpPr>
          <p:grpSpPr>
            <a:xfrm>
              <a:off x="272" y="91"/>
              <a:ext cx="308" cy="900"/>
              <a:chOff x="0" y="0"/>
              <a:chExt cx="607" cy="1703"/>
            </a:xfrm>
          </p:grpSpPr>
          <p:sp>
            <p:nvSpPr>
              <p:cNvPr id="26666" name="未知"/>
              <p:cNvSpPr/>
              <p:nvPr/>
            </p:nvSpPr>
            <p:spPr>
              <a:xfrm>
                <a:off x="0" y="0"/>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67" name="未知"/>
              <p:cNvSpPr/>
              <p:nvPr/>
            </p:nvSpPr>
            <p:spPr>
              <a:xfrm>
                <a:off x="0" y="271"/>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68" name="未知"/>
              <p:cNvSpPr/>
              <p:nvPr/>
            </p:nvSpPr>
            <p:spPr>
              <a:xfrm>
                <a:off x="0" y="564"/>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69" name="未知"/>
              <p:cNvSpPr/>
              <p:nvPr/>
            </p:nvSpPr>
            <p:spPr>
              <a:xfrm>
                <a:off x="0" y="839"/>
                <a:ext cx="607" cy="315"/>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70" name="未知"/>
              <p:cNvSpPr/>
              <p:nvPr/>
            </p:nvSpPr>
            <p:spPr>
              <a:xfrm>
                <a:off x="0" y="1096"/>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sp>
            <p:nvSpPr>
              <p:cNvPr id="26671" name="未知"/>
              <p:cNvSpPr/>
              <p:nvPr/>
            </p:nvSpPr>
            <p:spPr>
              <a:xfrm>
                <a:off x="0" y="1389"/>
                <a:ext cx="607" cy="314"/>
              </a:xfrm>
              <a:custGeom>
                <a:avLst/>
                <a:gdLst/>
                <a:ahLst/>
                <a:cxnLst>
                  <a:cxn ang="0">
                    <a:pos x="527" y="0"/>
                  </a:cxn>
                  <a:cxn ang="0">
                    <a:pos x="602" y="75"/>
                  </a:cxn>
                  <a:cxn ang="0">
                    <a:pos x="527" y="150"/>
                  </a:cxn>
                  <a:cxn ang="0">
                    <a:pos x="92" y="240"/>
                  </a:cxn>
                  <a:cxn ang="0">
                    <a:pos x="2" y="330"/>
                  </a:cxn>
                  <a:cxn ang="0">
                    <a:pos x="107" y="405"/>
                  </a:cxn>
                </a:cxnLst>
                <a:rect l="0" t="0" r="0" b="0"/>
                <a:pathLst>
                  <a:path w="612" h="405">
                    <a:moveTo>
                      <a:pt x="527" y="0"/>
                    </a:moveTo>
                    <a:cubicBezTo>
                      <a:pt x="539" y="12"/>
                      <a:pt x="602" y="50"/>
                      <a:pt x="602" y="75"/>
                    </a:cubicBezTo>
                    <a:cubicBezTo>
                      <a:pt x="602" y="100"/>
                      <a:pt x="612" y="123"/>
                      <a:pt x="527" y="150"/>
                    </a:cubicBezTo>
                    <a:cubicBezTo>
                      <a:pt x="442" y="177"/>
                      <a:pt x="179" y="210"/>
                      <a:pt x="92" y="240"/>
                    </a:cubicBezTo>
                    <a:cubicBezTo>
                      <a:pt x="5" y="270"/>
                      <a:pt x="0" y="303"/>
                      <a:pt x="2" y="330"/>
                    </a:cubicBezTo>
                    <a:cubicBezTo>
                      <a:pt x="4" y="357"/>
                      <a:pt x="85" y="390"/>
                      <a:pt x="107" y="405"/>
                    </a:cubicBezTo>
                  </a:path>
                </a:pathLst>
              </a:custGeom>
              <a:noFill/>
              <a:ln w="38100" cap="flat" cmpd="sng">
                <a:solidFill>
                  <a:srgbClr val="000000"/>
                </a:solidFill>
                <a:prstDash val="solid"/>
                <a:headEnd type="none" w="med" len="med"/>
                <a:tailEnd type="none" w="med" len="med"/>
              </a:ln>
            </p:spPr>
            <p:txBody>
              <a:bodyPr/>
              <a:lstStyle/>
              <a:p>
                <a:endParaRPr lang="zh-CN" altLang="en-US" sz="2400">
                  <a:latin typeface="Times New Roman" panose="02020603050405020304" charset="0"/>
                  <a:cs typeface="Times New Roman" panose="02020603050405020304" charset="0"/>
                </a:endParaRPr>
              </a:p>
            </p:txBody>
          </p:sp>
        </p:grpSp>
        <p:sp>
          <p:nvSpPr>
            <p:cNvPr id="26672" name="Line 47"/>
            <p:cNvSpPr/>
            <p:nvPr/>
          </p:nvSpPr>
          <p:spPr>
            <a:xfrm>
              <a:off x="0" y="91"/>
              <a:ext cx="317" cy="0"/>
            </a:xfrm>
            <a:prstGeom prst="line">
              <a:avLst/>
            </a:prstGeom>
            <a:ln w="38100" cap="flat" cmpd="sng">
              <a:solidFill>
                <a:schemeClr val="tx1"/>
              </a:solidFill>
              <a:prstDash val="solid"/>
              <a:headEnd type="none" w="med" len="med"/>
              <a:tailEnd type="none" w="med" len="med"/>
            </a:ln>
          </p:spPr>
        </p:sp>
        <p:sp>
          <p:nvSpPr>
            <p:cNvPr id="26673" name="Line 48"/>
            <p:cNvSpPr/>
            <p:nvPr/>
          </p:nvSpPr>
          <p:spPr>
            <a:xfrm>
              <a:off x="544" y="998"/>
              <a:ext cx="181" cy="0"/>
            </a:xfrm>
            <a:prstGeom prst="line">
              <a:avLst/>
            </a:prstGeom>
            <a:ln w="38100" cap="flat" cmpd="sng">
              <a:solidFill>
                <a:schemeClr val="tx1"/>
              </a:solidFill>
              <a:prstDash val="solid"/>
              <a:headEnd type="none" w="med" len="med"/>
              <a:tailEnd type="none" w="med" len="med"/>
            </a:ln>
          </p:spPr>
        </p:sp>
      </p:grpSp>
      <p:sp>
        <p:nvSpPr>
          <p:cNvPr id="26674" name="Line 49"/>
          <p:cNvSpPr/>
          <p:nvPr/>
        </p:nvSpPr>
        <p:spPr>
          <a:xfrm flipV="1">
            <a:off x="2259806" y="2254541"/>
            <a:ext cx="0" cy="216694"/>
          </a:xfrm>
          <a:prstGeom prst="line">
            <a:avLst/>
          </a:prstGeom>
          <a:ln w="38100" cap="flat" cmpd="sng">
            <a:solidFill>
              <a:srgbClr val="FF0000"/>
            </a:solidFill>
            <a:prstDash val="solid"/>
            <a:headEnd type="none" w="med" len="med"/>
            <a:tailEnd type="triangle" w="med" len="med"/>
          </a:ln>
        </p:spPr>
      </p:sp>
      <p:sp>
        <p:nvSpPr>
          <p:cNvPr id="26675" name="Line 50"/>
          <p:cNvSpPr/>
          <p:nvPr/>
        </p:nvSpPr>
        <p:spPr>
          <a:xfrm flipV="1">
            <a:off x="3915728" y="1386337"/>
            <a:ext cx="476" cy="232410"/>
          </a:xfrm>
          <a:prstGeom prst="line">
            <a:avLst/>
          </a:prstGeom>
          <a:ln w="38100" cap="flat" cmpd="sng">
            <a:solidFill>
              <a:srgbClr val="FF0000"/>
            </a:solidFill>
            <a:prstDash val="solid"/>
            <a:headEnd type="none" w="med" len="med"/>
            <a:tailEnd type="triangle" w="med" len="med"/>
          </a:ln>
        </p:spPr>
      </p:sp>
      <p:sp>
        <p:nvSpPr>
          <p:cNvPr id="26676" name="Line 51"/>
          <p:cNvSpPr/>
          <p:nvPr/>
        </p:nvSpPr>
        <p:spPr>
          <a:xfrm>
            <a:off x="7342109" y="1394196"/>
            <a:ext cx="0" cy="216694"/>
          </a:xfrm>
          <a:prstGeom prst="line">
            <a:avLst/>
          </a:prstGeom>
          <a:ln w="38100" cap="flat" cmpd="sng">
            <a:solidFill>
              <a:srgbClr val="FF0000"/>
            </a:solidFill>
            <a:prstDash val="solid"/>
            <a:headEnd type="none" w="med" len="med"/>
            <a:tailEnd type="triangle" w="med" len="med"/>
          </a:ln>
        </p:spPr>
      </p:sp>
      <p:sp>
        <p:nvSpPr>
          <p:cNvPr id="26677" name="Line 52"/>
          <p:cNvSpPr/>
          <p:nvPr/>
        </p:nvSpPr>
        <p:spPr>
          <a:xfrm>
            <a:off x="5583555" y="2169531"/>
            <a:ext cx="0" cy="216694"/>
          </a:xfrm>
          <a:prstGeom prst="line">
            <a:avLst/>
          </a:prstGeom>
          <a:ln w="38100" cap="flat" cmpd="sng">
            <a:solidFill>
              <a:srgbClr val="FF0000"/>
            </a:solidFill>
            <a:prstDash val="solid"/>
            <a:headEnd type="none" w="med" len="med"/>
            <a:tailEnd type="triangle" w="med" len="med"/>
          </a:ln>
        </p:spPr>
      </p:sp>
      <p:sp>
        <p:nvSpPr>
          <p:cNvPr id="26678" name="Text Box 53"/>
          <p:cNvSpPr txBox="1"/>
          <p:nvPr/>
        </p:nvSpPr>
        <p:spPr>
          <a:xfrm>
            <a:off x="303848" y="2601490"/>
            <a:ext cx="4995863" cy="460375"/>
          </a:xfrm>
          <a:prstGeom prst="rect">
            <a:avLst/>
          </a:prstGeom>
          <a:noFill/>
          <a:ln w="9525">
            <a:noFill/>
          </a:ln>
        </p:spPr>
        <p:txBody>
          <a:bodyPr>
            <a:spAutoFit/>
          </a:bodyPr>
          <a:lstStyle/>
          <a:p>
            <a:r>
              <a:rPr lang="zh-CN" altLang="en-US" sz="2400" b="1" dirty="0">
                <a:solidFill>
                  <a:srgbClr val="0000FF"/>
                </a:solidFill>
                <a:latin typeface="Times New Roman" panose="02020603050405020304" charset="0"/>
                <a:ea typeface="楷体" panose="02010609060101010101" pitchFamily="49" charset="-122"/>
                <a:cs typeface="Times New Roman" panose="02020603050405020304" charset="0"/>
              </a:rPr>
              <a:t>2．</a:t>
            </a:r>
            <a:r>
              <a:rPr lang="zh-CN" altLang="en-US" sz="2400" b="1" dirty="0">
                <a:latin typeface="Times New Roman" panose="02020603050405020304" charset="0"/>
                <a:ea typeface="楷体" panose="02010609060101010101" pitchFamily="49" charset="-122"/>
                <a:cs typeface="Times New Roman" panose="02020603050405020304" charset="0"/>
              </a:rPr>
              <a:t>判断螺线管中的电流方向：</a:t>
            </a:r>
            <a:endParaRPr lang="en-US" altLang="zh-CN" sz="2400" b="1" dirty="0">
              <a:latin typeface="Times New Roman" panose="02020603050405020304" charset="0"/>
              <a:ea typeface="楷体" panose="02010609060101010101" pitchFamily="49" charset="-122"/>
              <a:cs typeface="Times New Roman" panose="02020603050405020304" charset="0"/>
            </a:endParaRPr>
          </a:p>
        </p:txBody>
      </p:sp>
      <p:sp>
        <p:nvSpPr>
          <p:cNvPr id="26679" name="Text Box 54"/>
          <p:cNvSpPr txBox="1"/>
          <p:nvPr/>
        </p:nvSpPr>
        <p:spPr>
          <a:xfrm>
            <a:off x="2876550" y="3066786"/>
            <a:ext cx="407484" cy="461665"/>
          </a:xfrm>
          <a:prstGeom prst="rect">
            <a:avLst/>
          </a:prstGeom>
          <a:noFill/>
          <a:ln w="9525">
            <a:noFill/>
          </a:ln>
        </p:spPr>
        <p:txBody>
          <a:bodyPr wrap="none">
            <a:spAutoFit/>
          </a:bodyPr>
          <a:lstStyle/>
          <a:p>
            <a:r>
              <a:rPr lang="en-US" altLang="zh-CN" sz="2400" b="1">
                <a:latin typeface="Times New Roman" panose="02020603050405020304" charset="0"/>
                <a:cs typeface="Times New Roman" panose="02020603050405020304" charset="0"/>
              </a:rPr>
              <a:t>N</a:t>
            </a:r>
          </a:p>
        </p:txBody>
      </p:sp>
      <p:sp>
        <p:nvSpPr>
          <p:cNvPr id="26680" name="Text Box 55"/>
          <p:cNvSpPr txBox="1"/>
          <p:nvPr/>
        </p:nvSpPr>
        <p:spPr>
          <a:xfrm>
            <a:off x="5946934" y="3039401"/>
            <a:ext cx="391954" cy="460375"/>
          </a:xfrm>
          <a:prstGeom prst="rect">
            <a:avLst/>
          </a:prstGeom>
          <a:noFill/>
          <a:ln w="9525">
            <a:noFill/>
          </a:ln>
        </p:spPr>
        <p:txBody>
          <a:bodyPr wrap="square">
            <a:spAutoFit/>
          </a:bodyPr>
          <a:lstStyle/>
          <a:p>
            <a:r>
              <a:rPr lang="en-US" altLang="zh-CN" sz="2400" b="1">
                <a:latin typeface="Times New Roman" panose="02020603050405020304" charset="0"/>
                <a:cs typeface="Times New Roman" panose="02020603050405020304" charset="0"/>
              </a:rPr>
              <a:t>S</a:t>
            </a:r>
          </a:p>
        </p:txBody>
      </p:sp>
      <p:sp>
        <p:nvSpPr>
          <p:cNvPr id="26681" name="Text Box 56"/>
          <p:cNvSpPr txBox="1"/>
          <p:nvPr/>
        </p:nvSpPr>
        <p:spPr>
          <a:xfrm>
            <a:off x="1761173" y="1700425"/>
            <a:ext cx="356188" cy="461665"/>
          </a:xfrm>
          <a:prstGeom prst="rect">
            <a:avLst/>
          </a:prstGeom>
          <a:noFill/>
          <a:ln w="9525">
            <a:noFill/>
          </a:ln>
        </p:spPr>
        <p:txBody>
          <a:bodyPr wrap="none">
            <a:spAutoFit/>
          </a:bodyPr>
          <a:lstStyle/>
          <a:p>
            <a:r>
              <a:rPr lang="en-US" altLang="zh-CN" sz="2400" b="1">
                <a:solidFill>
                  <a:srgbClr val="CC0000"/>
                </a:solidFill>
                <a:latin typeface="Times New Roman" panose="02020603050405020304" charset="0"/>
                <a:cs typeface="Times New Roman" panose="02020603050405020304" charset="0"/>
              </a:rPr>
              <a:t>S</a:t>
            </a:r>
          </a:p>
        </p:txBody>
      </p:sp>
      <p:sp>
        <p:nvSpPr>
          <p:cNvPr id="26682" name="Text Box 57"/>
          <p:cNvSpPr txBox="1"/>
          <p:nvPr/>
        </p:nvSpPr>
        <p:spPr>
          <a:xfrm>
            <a:off x="4042410" y="1714474"/>
            <a:ext cx="407484" cy="461665"/>
          </a:xfrm>
          <a:prstGeom prst="rect">
            <a:avLst/>
          </a:prstGeom>
          <a:noFill/>
          <a:ln w="9525">
            <a:noFill/>
          </a:ln>
        </p:spPr>
        <p:txBody>
          <a:bodyPr wrap="none">
            <a:spAutoFit/>
          </a:bodyPr>
          <a:lstStyle/>
          <a:p>
            <a:r>
              <a:rPr lang="en-US" altLang="zh-CN" sz="2400" b="1">
                <a:solidFill>
                  <a:srgbClr val="CC0000"/>
                </a:solidFill>
                <a:latin typeface="Times New Roman" panose="02020603050405020304" charset="0"/>
                <a:cs typeface="Times New Roman" panose="02020603050405020304" charset="0"/>
              </a:rPr>
              <a:t>N</a:t>
            </a:r>
          </a:p>
        </p:txBody>
      </p:sp>
      <p:sp>
        <p:nvSpPr>
          <p:cNvPr id="26683" name="Text Box 58"/>
          <p:cNvSpPr txBox="1"/>
          <p:nvPr/>
        </p:nvSpPr>
        <p:spPr>
          <a:xfrm>
            <a:off x="5053489" y="1653752"/>
            <a:ext cx="407484" cy="461665"/>
          </a:xfrm>
          <a:prstGeom prst="rect">
            <a:avLst/>
          </a:prstGeom>
          <a:noFill/>
          <a:ln w="9525">
            <a:noFill/>
          </a:ln>
        </p:spPr>
        <p:txBody>
          <a:bodyPr wrap="none">
            <a:spAutoFit/>
          </a:bodyPr>
          <a:lstStyle/>
          <a:p>
            <a:r>
              <a:rPr lang="en-US" altLang="zh-CN" sz="2400" b="1">
                <a:solidFill>
                  <a:srgbClr val="CC0000"/>
                </a:solidFill>
                <a:latin typeface="Times New Roman" panose="02020603050405020304" charset="0"/>
                <a:cs typeface="Times New Roman" panose="02020603050405020304" charset="0"/>
              </a:rPr>
              <a:t>N</a:t>
            </a:r>
          </a:p>
        </p:txBody>
      </p:sp>
      <p:sp>
        <p:nvSpPr>
          <p:cNvPr id="26684" name="Text Box 59"/>
          <p:cNvSpPr txBox="1"/>
          <p:nvPr/>
        </p:nvSpPr>
        <p:spPr>
          <a:xfrm>
            <a:off x="7726204" y="1653990"/>
            <a:ext cx="306705" cy="460375"/>
          </a:xfrm>
          <a:prstGeom prst="rect">
            <a:avLst/>
          </a:prstGeom>
          <a:noFill/>
          <a:ln w="9525">
            <a:noFill/>
          </a:ln>
        </p:spPr>
        <p:txBody>
          <a:bodyPr wrap="square">
            <a:spAutoFit/>
          </a:bodyPr>
          <a:lstStyle/>
          <a:p>
            <a:r>
              <a:rPr lang="en-US" altLang="zh-CN" sz="2400" b="1">
                <a:solidFill>
                  <a:srgbClr val="CC0000"/>
                </a:solidFill>
                <a:latin typeface="Times New Roman" panose="02020603050405020304" charset="0"/>
                <a:cs typeface="Times New Roman" panose="02020603050405020304" charset="0"/>
              </a:rPr>
              <a:t>S</a:t>
            </a:r>
          </a:p>
        </p:txBody>
      </p:sp>
      <p:sp>
        <p:nvSpPr>
          <p:cNvPr id="26685" name="Line 60"/>
          <p:cNvSpPr/>
          <p:nvPr/>
        </p:nvSpPr>
        <p:spPr>
          <a:xfrm flipH="1">
            <a:off x="2395061" y="3353250"/>
            <a:ext cx="270272" cy="0"/>
          </a:xfrm>
          <a:prstGeom prst="line">
            <a:avLst/>
          </a:prstGeom>
          <a:ln w="57150" cap="flat" cmpd="sng">
            <a:solidFill>
              <a:srgbClr val="FF0000"/>
            </a:solidFill>
            <a:prstDash val="solid"/>
            <a:headEnd type="none" w="med" len="med"/>
            <a:tailEnd type="triangle" w="med" len="med"/>
          </a:ln>
        </p:spPr>
      </p:sp>
      <p:sp>
        <p:nvSpPr>
          <p:cNvPr id="26686" name="Line 61"/>
          <p:cNvSpPr/>
          <p:nvPr/>
        </p:nvSpPr>
        <p:spPr>
          <a:xfrm flipH="1">
            <a:off x="3246120" y="4705800"/>
            <a:ext cx="329565" cy="953"/>
          </a:xfrm>
          <a:prstGeom prst="line">
            <a:avLst/>
          </a:prstGeom>
          <a:ln w="57150" cap="flat" cmpd="sng">
            <a:solidFill>
              <a:srgbClr val="FF0000"/>
            </a:solidFill>
            <a:prstDash val="solid"/>
            <a:headEnd type="none" w="med" len="med"/>
            <a:tailEnd type="triangle" w="med" len="med"/>
          </a:ln>
        </p:spPr>
      </p:sp>
      <p:sp>
        <p:nvSpPr>
          <p:cNvPr id="26687" name="Line 62"/>
          <p:cNvSpPr/>
          <p:nvPr/>
        </p:nvSpPr>
        <p:spPr>
          <a:xfrm>
            <a:off x="5410676" y="3330390"/>
            <a:ext cx="413861" cy="476"/>
          </a:xfrm>
          <a:prstGeom prst="line">
            <a:avLst/>
          </a:prstGeom>
          <a:ln w="57150" cap="flat" cmpd="sng">
            <a:solidFill>
              <a:srgbClr val="FF0000"/>
            </a:solidFill>
            <a:prstDash val="solid"/>
            <a:headEnd type="none" w="med" len="med"/>
            <a:tailEnd type="triangle" w="med" len="med"/>
          </a:ln>
        </p:spPr>
      </p:sp>
      <p:sp>
        <p:nvSpPr>
          <p:cNvPr id="26688" name="Line 63"/>
          <p:cNvSpPr/>
          <p:nvPr/>
        </p:nvSpPr>
        <p:spPr>
          <a:xfrm>
            <a:off x="6338888" y="4689607"/>
            <a:ext cx="274796" cy="476"/>
          </a:xfrm>
          <a:prstGeom prst="line">
            <a:avLst/>
          </a:prstGeom>
          <a:ln w="57150" cap="flat" cmpd="sng">
            <a:solidFill>
              <a:srgbClr val="FF0000"/>
            </a:solidFill>
            <a:prstDash val="solid"/>
            <a:headEnd type="none" w="med" len="med"/>
            <a:tailEnd type="triangle" w="med" len="med"/>
          </a:ln>
        </p:spPr>
      </p:sp>
      <p:sp>
        <p:nvSpPr>
          <p:cNvPr id="3" name="Line 51"/>
          <p:cNvSpPr/>
          <p:nvPr/>
        </p:nvSpPr>
        <p:spPr>
          <a:xfrm rot="21060000">
            <a:off x="2919413" y="1826869"/>
            <a:ext cx="9049" cy="216694"/>
          </a:xfrm>
          <a:prstGeom prst="line">
            <a:avLst/>
          </a:prstGeom>
          <a:ln w="38100" cap="flat" cmpd="sng">
            <a:solidFill>
              <a:srgbClr val="FF0000"/>
            </a:solidFill>
            <a:prstDash val="solid"/>
            <a:headEnd type="none" w="med" len="med"/>
            <a:tailEnd type="triangle" w="med" len="med"/>
          </a:ln>
        </p:spPr>
      </p:sp>
      <p:sp>
        <p:nvSpPr>
          <p:cNvPr id="4" name="Line 50"/>
          <p:cNvSpPr/>
          <p:nvPr/>
        </p:nvSpPr>
        <p:spPr>
          <a:xfrm rot="21060000" flipV="1">
            <a:off x="6573917" y="1736857"/>
            <a:ext cx="0" cy="161925"/>
          </a:xfrm>
          <a:prstGeom prst="line">
            <a:avLst/>
          </a:prstGeom>
          <a:ln w="38100" cap="flat" cmpd="sng">
            <a:solidFill>
              <a:srgbClr val="FF0000"/>
            </a:solidFill>
            <a:prstDash val="solid"/>
            <a:headEnd type="none" w="med" len="med"/>
            <a:tailEnd type="triangle" w="med" len="med"/>
          </a:ln>
        </p:spPr>
      </p:sp>
      <p:sp>
        <p:nvSpPr>
          <p:cNvPr id="5" name="Line 62"/>
          <p:cNvSpPr/>
          <p:nvPr/>
        </p:nvSpPr>
        <p:spPr>
          <a:xfrm rot="21060000">
            <a:off x="2841784" y="3919987"/>
            <a:ext cx="323850" cy="0"/>
          </a:xfrm>
          <a:prstGeom prst="line">
            <a:avLst/>
          </a:prstGeom>
          <a:ln w="57150" cap="flat" cmpd="sng">
            <a:solidFill>
              <a:srgbClr val="FF0000"/>
            </a:solidFill>
            <a:prstDash val="solid"/>
            <a:headEnd type="none" w="med" len="med"/>
            <a:tailEnd type="triangle" w="med" len="med"/>
          </a:ln>
        </p:spPr>
      </p:sp>
      <p:sp>
        <p:nvSpPr>
          <p:cNvPr id="6" name="Line 60"/>
          <p:cNvSpPr/>
          <p:nvPr/>
        </p:nvSpPr>
        <p:spPr>
          <a:xfrm rot="21000000" flipH="1">
            <a:off x="5899309" y="4118107"/>
            <a:ext cx="345758" cy="476"/>
          </a:xfrm>
          <a:prstGeom prst="line">
            <a:avLst/>
          </a:prstGeom>
          <a:ln w="57150" cap="flat" cmpd="sng">
            <a:solidFill>
              <a:srgbClr val="FF0000"/>
            </a:solidFill>
            <a:prstDash val="solid"/>
            <a:headEnd type="none" w="med" len="med"/>
            <a:tailEnd type="triangle" w="med" len="med"/>
          </a:ln>
        </p:spPr>
      </p:sp>
      <p:pic>
        <p:nvPicPr>
          <p:cNvPr id="11" name="图片 10"/>
          <p:cNvPicPr>
            <a:picLocks noChangeAspect="1"/>
          </p:cNvPicPr>
          <p:nvPr/>
        </p:nvPicPr>
        <p:blipFill>
          <a:blip r:embed="rId2" cstate="print"/>
          <a:stretch>
            <a:fillRect/>
          </a:stretch>
        </p:blipFill>
        <p:spPr>
          <a:xfrm>
            <a:off x="5638800" y="1483016"/>
            <a:ext cx="1314450" cy="1295400"/>
          </a:xfrm>
          <a:prstGeom prst="rect">
            <a:avLst/>
          </a:prstGeom>
          <a:noFill/>
          <a:ln w="9525">
            <a:noFill/>
          </a:ln>
        </p:spPr>
      </p:pic>
      <p:pic>
        <p:nvPicPr>
          <p:cNvPr id="15406" name="图片 15405"/>
          <p:cNvPicPr>
            <a:picLocks noChangeAspect="1"/>
          </p:cNvPicPr>
          <p:nvPr/>
        </p:nvPicPr>
        <p:blipFill>
          <a:blip r:embed="rId3" cstate="print"/>
          <a:stretch>
            <a:fillRect/>
          </a:stretch>
        </p:blipFill>
        <p:spPr>
          <a:xfrm>
            <a:off x="2317909" y="1109398"/>
            <a:ext cx="1371600" cy="1198959"/>
          </a:xfrm>
          <a:prstGeom prst="rect">
            <a:avLst/>
          </a:prstGeom>
          <a:noFill/>
          <a:ln w="9525">
            <a:noFill/>
          </a:ln>
        </p:spPr>
      </p:pic>
      <p:pic>
        <p:nvPicPr>
          <p:cNvPr id="12" name="图片 11"/>
          <p:cNvPicPr>
            <a:picLocks noChangeAspect="1"/>
          </p:cNvPicPr>
          <p:nvPr/>
        </p:nvPicPr>
        <p:blipFill>
          <a:blip r:embed="rId3" cstate="print"/>
          <a:stretch>
            <a:fillRect/>
          </a:stretch>
        </p:blipFill>
        <p:spPr>
          <a:xfrm rot="16200000">
            <a:off x="2173605" y="3320627"/>
            <a:ext cx="1371600" cy="1198959"/>
          </a:xfrm>
          <a:prstGeom prst="rect">
            <a:avLst/>
          </a:prstGeom>
          <a:noFill/>
          <a:ln w="9525">
            <a:noFill/>
          </a:ln>
        </p:spPr>
      </p:pic>
      <p:pic>
        <p:nvPicPr>
          <p:cNvPr id="13" name="图片 12"/>
          <p:cNvPicPr>
            <a:picLocks noChangeAspect="1"/>
          </p:cNvPicPr>
          <p:nvPr/>
        </p:nvPicPr>
        <p:blipFill>
          <a:blip r:embed="rId2" cstate="print"/>
          <a:stretch>
            <a:fillRect/>
          </a:stretch>
        </p:blipFill>
        <p:spPr>
          <a:xfrm rot="16200000">
            <a:off x="5680234" y="3470249"/>
            <a:ext cx="1314450" cy="1295400"/>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5406"/>
                                        </p:tgtEl>
                                        <p:attrNameLst>
                                          <p:attrName>style.visibility</p:attrName>
                                        </p:attrNameLst>
                                      </p:cBhvr>
                                      <p:to>
                                        <p:strVal val="visible"/>
                                      </p:to>
                                    </p:set>
                                    <p:animEffect transition="in" filter="wipe(up)">
                                      <p:cBhvr>
                                        <p:cTn id="11" dur="500"/>
                                        <p:tgtEl>
                                          <p:spTgt spid="15406"/>
                                        </p:tgtEl>
                                      </p:cBhvr>
                                    </p:animEffect>
                                  </p:childTnLst>
                                  <p:subTnLst>
                                    <p:set>
                                      <p:cBhvr override="childStyle">
                                        <p:cTn dur="1" fill="hold" display="0" masterRel="nextClick" afterEffect="1"/>
                                        <p:tgtEl>
                                          <p:spTgt spid="15406"/>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6682">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6681">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6683">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6684">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26686"/>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26685"/>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down)">
                                      <p:cBhvr>
                                        <p:cTn id="58"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668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66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tretch>
            <a:fillRect/>
          </a:stretch>
        </p:blipFill>
        <p:spPr>
          <a:xfrm>
            <a:off x="6374765" y="3019425"/>
            <a:ext cx="2626995" cy="1723390"/>
          </a:xfrm>
          <a:prstGeom prst="rect">
            <a:avLst/>
          </a:prstGeom>
        </p:spPr>
      </p:pic>
      <p:sp>
        <p:nvSpPr>
          <p:cNvPr id="87059" name="直接连接符 87058"/>
          <p:cNvSpPr/>
          <p:nvPr/>
        </p:nvSpPr>
        <p:spPr>
          <a:xfrm>
            <a:off x="7282180" y="3709670"/>
            <a:ext cx="37465" cy="257175"/>
          </a:xfrm>
          <a:prstGeom prst="line">
            <a:avLst/>
          </a:prstGeom>
          <a:ln w="38100" cap="flat" cmpd="sng">
            <a:solidFill>
              <a:srgbClr val="FF0000"/>
            </a:solidFill>
            <a:prstDash val="solid"/>
            <a:headEnd type="none" w="med" len="med"/>
            <a:tailEnd type="triangle" w="med" len="med"/>
          </a:ln>
        </p:spPr>
        <p:txBody>
          <a:bodyPr/>
          <a:lstStyle/>
          <a:p>
            <a:endParaRPr lang="zh-CN" altLang="en-US" sz="135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5627" name="Text Box 32"/>
          <p:cNvSpPr txBox="1"/>
          <p:nvPr/>
        </p:nvSpPr>
        <p:spPr>
          <a:xfrm>
            <a:off x="7916545" y="3561715"/>
            <a:ext cx="416560" cy="553085"/>
          </a:xfrm>
          <a:prstGeom prst="rect">
            <a:avLst/>
          </a:prstGeom>
          <a:noFill/>
          <a:ln w="9525">
            <a:noFill/>
          </a:ln>
        </p:spPr>
        <p:txBody>
          <a:bodyPr wrap="square">
            <a:spAutoFit/>
          </a:bodyPr>
          <a:lstStyle/>
          <a:p>
            <a:pPr>
              <a:spcBef>
                <a:spcPct val="50000"/>
              </a:spcBef>
            </a:pPr>
            <a:r>
              <a:rPr lang="en-US" altLang="zh-CN" sz="3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N</a:t>
            </a:r>
          </a:p>
        </p:txBody>
      </p:sp>
      <p:sp>
        <p:nvSpPr>
          <p:cNvPr id="4" name="Text Box 32"/>
          <p:cNvSpPr txBox="1"/>
          <p:nvPr/>
        </p:nvSpPr>
        <p:spPr>
          <a:xfrm>
            <a:off x="6431756" y="3562006"/>
            <a:ext cx="702469" cy="553085"/>
          </a:xfrm>
          <a:prstGeom prst="rect">
            <a:avLst/>
          </a:prstGeom>
          <a:noFill/>
          <a:ln w="9525">
            <a:noFill/>
          </a:ln>
        </p:spPr>
        <p:txBody>
          <a:bodyPr>
            <a:spAutoFit/>
          </a:bodyPr>
          <a:lstStyle/>
          <a:p>
            <a:pPr>
              <a:spcBef>
                <a:spcPct val="50000"/>
              </a:spcBef>
            </a:pPr>
            <a:r>
              <a:rPr lang="en-US" altLang="zh-CN" sz="3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S</a:t>
            </a:r>
          </a:p>
        </p:txBody>
      </p:sp>
      <p:grpSp>
        <p:nvGrpSpPr>
          <p:cNvPr id="28" name="组合 3"/>
          <p:cNvGrpSpPr/>
          <p:nvPr/>
        </p:nvGrpSpPr>
        <p:grpSpPr bwMode="auto">
          <a:xfrm>
            <a:off x="3427425" y="609017"/>
            <a:ext cx="1879997" cy="474345"/>
            <a:chOff x="497257" y="753279"/>
            <a:chExt cx="1881032" cy="475146"/>
          </a:xfrm>
        </p:grpSpPr>
        <p:grpSp>
          <p:nvGrpSpPr>
            <p:cNvPr id="29" name="组合 2"/>
            <p:cNvGrpSpPr/>
            <p:nvPr/>
          </p:nvGrpSpPr>
          <p:grpSpPr bwMode="auto">
            <a:xfrm>
              <a:off x="552450" y="789083"/>
              <a:ext cx="1787356" cy="419195"/>
              <a:chOff x="3014293" y="-540899"/>
              <a:chExt cx="1787356" cy="419195"/>
            </a:xfrm>
          </p:grpSpPr>
          <p:sp>
            <p:nvSpPr>
              <p:cNvPr id="31"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2"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3"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4"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30"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Times New Roman" panose="02020603050405020304" pitchFamily="18" charset="0"/>
                  <a:ea typeface="宋体" panose="02010600030101010101" pitchFamily="2" charset="-122"/>
                  <a:cs typeface="Times New Roman" panose="02020603050405020304" pitchFamily="18" charset="0"/>
                </a:rPr>
                <a:t>连接中考</a:t>
              </a:r>
            </a:p>
          </p:txBody>
        </p:sp>
      </p:grpSp>
      <p:sp>
        <p:nvSpPr>
          <p:cNvPr id="2" name="文本框 1"/>
          <p:cNvSpPr txBox="1"/>
          <p:nvPr/>
        </p:nvSpPr>
        <p:spPr>
          <a:xfrm>
            <a:off x="22224" y="1083310"/>
            <a:ext cx="9121775" cy="3093154"/>
          </a:xfrm>
          <a:prstGeom prst="rect">
            <a:avLst/>
          </a:prstGeom>
          <a:noFill/>
        </p:spPr>
        <p:txBody>
          <a:bodyPr wrap="square" rtlCol="0" anchor="t">
            <a:spAutoFit/>
          </a:bodyPr>
          <a:lstStyle/>
          <a:p>
            <a:pPr fontAlgn="auto">
              <a:lnSpc>
                <a:spcPts val="3880"/>
              </a:lnSpc>
            </a:pPr>
            <a:r>
              <a:rPr lang="en-US" altLang="zh-CN" sz="24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sym typeface="+mn-ea"/>
              </a:rPr>
              <a:t>1.</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2019</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•武汉）如图所示，在探究通电螺线管外部的磁场分布的实验中，开关闭合后，下列说法正确的</a:t>
            </a:r>
            <a:r>
              <a:rPr lang="zh-CN" altLang="en-US" sz="2400" b="1" dirty="0" smtClean="0">
                <a:latin typeface="Times New Roman" panose="02020603050405020304" pitchFamily="18" charset="0"/>
                <a:ea typeface="楷体" panose="02010609060101010101" pitchFamily="49" charset="-122"/>
                <a:cs typeface="Times New Roman" panose="02020603050405020304" pitchFamily="18" charset="0"/>
              </a:rPr>
              <a:t>是（</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　　）</a:t>
            </a:r>
          </a:p>
          <a:p>
            <a:pPr fontAlgn="auto">
              <a:lnSpc>
                <a:spcPts val="3880"/>
              </a:lnSpc>
            </a:pPr>
            <a:r>
              <a:rPr lang="zh-CN" altLang="en-US" sz="24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A</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．小磁针甲静止时N极指向右端，小磁针乙静止时N极指向左端 </a:t>
            </a:r>
          </a:p>
          <a:p>
            <a:pPr fontAlgn="auto">
              <a:lnSpc>
                <a:spcPts val="3880"/>
              </a:lnSpc>
            </a:pPr>
            <a:r>
              <a:rPr lang="zh-CN" altLang="en-US" sz="24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B</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．小磁针甲静止时N极指向左端，小磁针乙静止时N极指向右端 </a:t>
            </a:r>
          </a:p>
          <a:p>
            <a:pPr fontAlgn="auto">
              <a:lnSpc>
                <a:spcPts val="3880"/>
              </a:lnSpc>
            </a:pPr>
            <a:r>
              <a:rPr lang="zh-CN" altLang="en-US" sz="24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C</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．小磁针甲和小磁针乙静止时N极均指向右端 </a:t>
            </a:r>
          </a:p>
          <a:p>
            <a:pPr fontAlgn="auto">
              <a:lnSpc>
                <a:spcPts val="3880"/>
              </a:lnSpc>
            </a:pPr>
            <a:r>
              <a:rPr lang="zh-CN" altLang="en-US" sz="2400" b="1" dirty="0">
                <a:solidFill>
                  <a:prstClr val="black"/>
                </a:solidFill>
                <a:latin typeface="Times New Roman" panose="02020603050405020304" pitchFamily="18" charset="0"/>
                <a:ea typeface="楷体" panose="02010609060101010101" pitchFamily="49" charset="-122"/>
                <a:cs typeface="Times New Roman" panose="02020603050405020304" pitchFamily="18" charset="0"/>
              </a:rPr>
              <a:t>D</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．小磁针甲和小磁针乙静止时N极均指向左端 </a:t>
            </a:r>
          </a:p>
        </p:txBody>
      </p:sp>
      <p:sp>
        <p:nvSpPr>
          <p:cNvPr id="7" name="文本框 6"/>
          <p:cNvSpPr txBox="1"/>
          <p:nvPr/>
        </p:nvSpPr>
        <p:spPr>
          <a:xfrm>
            <a:off x="5779073" y="1652953"/>
            <a:ext cx="386080" cy="460375"/>
          </a:xfrm>
          <a:prstGeom prst="rect">
            <a:avLst/>
          </a:prstGeom>
          <a:noFill/>
        </p:spPr>
        <p:txBody>
          <a:bodyPr wrap="none" rtlCol="0" anchor="t">
            <a:spAutoFit/>
          </a:bodyPr>
          <a:lstStyle/>
          <a:p>
            <a:r>
              <a:rPr lang="en-US"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B</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59"/>
                                        </p:tgtEl>
                                        <p:attrNameLst>
                                          <p:attrName>style.visibility</p:attrName>
                                        </p:attrNameLst>
                                      </p:cBhvr>
                                      <p:to>
                                        <p:strVal val="visible"/>
                                      </p:to>
                                    </p:set>
                                    <p:animEffect transition="in" filter="blinds(horizontal)">
                                      <p:cBhvr>
                                        <p:cTn id="7" dur="500"/>
                                        <p:tgtEl>
                                          <p:spTgt spid="8705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562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up)">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27" grpId="0"/>
      <p:bldP spid="4"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3"/>
          <p:cNvGrpSpPr/>
          <p:nvPr/>
        </p:nvGrpSpPr>
        <p:grpSpPr bwMode="auto">
          <a:xfrm>
            <a:off x="3427425" y="609017"/>
            <a:ext cx="1879997" cy="474345"/>
            <a:chOff x="497257" y="753279"/>
            <a:chExt cx="1881032" cy="475146"/>
          </a:xfrm>
        </p:grpSpPr>
        <p:grpSp>
          <p:nvGrpSpPr>
            <p:cNvPr id="29" name="组合 2"/>
            <p:cNvGrpSpPr/>
            <p:nvPr/>
          </p:nvGrpSpPr>
          <p:grpSpPr bwMode="auto">
            <a:xfrm>
              <a:off x="552450" y="789083"/>
              <a:ext cx="1787356" cy="419195"/>
              <a:chOff x="3014293" y="-540899"/>
              <a:chExt cx="1787356" cy="419195"/>
            </a:xfrm>
          </p:grpSpPr>
          <p:sp>
            <p:nvSpPr>
              <p:cNvPr id="31"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sp>
            <p:nvSpPr>
              <p:cNvPr id="32"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sp>
            <p:nvSpPr>
              <p:cNvPr id="33"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sp>
            <p:nvSpPr>
              <p:cNvPr id="34"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grpSp>
        <p:sp>
          <p:nvSpPr>
            <p:cNvPr id="30"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
        <p:nvSpPr>
          <p:cNvPr id="2" name="文本框 1"/>
          <p:cNvSpPr txBox="1"/>
          <p:nvPr/>
        </p:nvSpPr>
        <p:spPr>
          <a:xfrm>
            <a:off x="17145" y="1062990"/>
            <a:ext cx="8930640" cy="3784600"/>
          </a:xfrm>
          <a:prstGeom prst="rect">
            <a:avLst/>
          </a:prstGeom>
          <a:noFill/>
        </p:spPr>
        <p:txBody>
          <a:bodyPr wrap="square" rtlCol="0" anchor="t">
            <a:spAutoFit/>
          </a:bodyPr>
          <a:lstStyle/>
          <a:p>
            <a:r>
              <a:rPr lang="en-US" altLang="zh-CN" sz="2400" b="1" dirty="0" smtClean="0">
                <a:solidFill>
                  <a:srgbClr val="0000FF"/>
                </a:solidFill>
                <a:latin typeface="Times New Roman" panose="02020603050405020304" charset="0"/>
                <a:ea typeface="宋体" panose="02010600030101010101" pitchFamily="2" charset="-122"/>
                <a:cs typeface="Times New Roman" panose="02020603050405020304" charset="0"/>
                <a:sym typeface="+mn-ea"/>
              </a:rPr>
              <a:t>2.</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400" b="1" dirty="0" smtClean="0">
                <a:solidFill>
                  <a:prstClr val="black"/>
                </a:solidFill>
                <a:latin typeface="Times New Roman" panose="02020603050405020304" charset="0"/>
                <a:ea typeface="楷体" panose="02010609060101010101" pitchFamily="49" charset="-122"/>
                <a:cs typeface="Times New Roman" panose="02020603050405020304" charset="0"/>
              </a:rPr>
              <a:t>2019</a:t>
            </a:r>
            <a:r>
              <a:rPr lang="zh-CN" altLang="en-US" sz="2400" b="1" dirty="0">
                <a:latin typeface="楷体" panose="02010609060101010101" pitchFamily="49" charset="-122"/>
                <a:ea typeface="楷体" panose="02010609060101010101" pitchFamily="49" charset="-122"/>
                <a:cs typeface="楷体" panose="02010609060101010101" pitchFamily="49" charset="-122"/>
              </a:rPr>
              <a:t>•北京</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多选</a:t>
            </a:r>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某</a:t>
            </a:r>
            <a:r>
              <a:rPr lang="zh-CN" altLang="en-US" sz="2400" b="1" dirty="0">
                <a:latin typeface="楷体" panose="02010609060101010101" pitchFamily="49" charset="-122"/>
                <a:ea typeface="楷体" panose="02010609060101010101" pitchFamily="49" charset="-122"/>
                <a:cs typeface="楷体" panose="02010609060101010101" pitchFamily="49" charset="-122"/>
              </a:rPr>
              <a:t>同</a:t>
            </a:r>
          </a:p>
          <a:p>
            <a:r>
              <a:rPr lang="zh-CN" altLang="en-US" sz="2400" b="1" dirty="0">
                <a:latin typeface="楷体" panose="02010609060101010101" pitchFamily="49" charset="-122"/>
                <a:ea typeface="楷体" panose="02010609060101010101" pitchFamily="49" charset="-122"/>
                <a:cs typeface="楷体" panose="02010609060101010101" pitchFamily="49" charset="-122"/>
              </a:rPr>
              <a:t>学研究电流产生的磁场，闭合</a:t>
            </a:r>
          </a:p>
          <a:p>
            <a:r>
              <a:rPr lang="zh-CN" altLang="en-US" sz="2400" b="1" dirty="0">
                <a:latin typeface="楷体" panose="02010609060101010101" pitchFamily="49" charset="-122"/>
                <a:ea typeface="楷体" panose="02010609060101010101" pitchFamily="49" charset="-122"/>
                <a:cs typeface="楷体" panose="02010609060101010101" pitchFamily="49" charset="-122"/>
              </a:rPr>
              <a:t>开关前，小磁针的指向如图甲</a:t>
            </a:r>
          </a:p>
          <a:p>
            <a:r>
              <a:rPr lang="zh-CN" altLang="en-US" sz="2400" b="1" dirty="0">
                <a:latin typeface="楷体" panose="02010609060101010101" pitchFamily="49" charset="-122"/>
                <a:ea typeface="楷体" panose="02010609060101010101" pitchFamily="49" charset="-122"/>
                <a:cs typeface="楷体" panose="02010609060101010101" pitchFamily="49" charset="-122"/>
              </a:rPr>
              <a:t>所示；闭合开关，小磁针的偏</a:t>
            </a:r>
          </a:p>
          <a:p>
            <a:r>
              <a:rPr lang="zh-CN" altLang="en-US" sz="2400" b="1" dirty="0">
                <a:latin typeface="楷体" panose="02010609060101010101" pitchFamily="49" charset="-122"/>
                <a:ea typeface="楷体" panose="02010609060101010101" pitchFamily="49" charset="-122"/>
                <a:cs typeface="楷体" panose="02010609060101010101" pitchFamily="49" charset="-122"/>
              </a:rPr>
              <a:t>转情况如图乙中箭头所示；只改变电流方向，再次进行实验，小磁针的偏转情况如图丙中箭头所示。下列结论中合理</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的（</a:t>
            </a:r>
            <a:r>
              <a:rPr lang="zh-CN" altLang="en-US" sz="2400" b="1" dirty="0">
                <a:latin typeface="楷体" panose="02010609060101010101" pitchFamily="49" charset="-122"/>
                <a:ea typeface="楷体" panose="02010609060101010101" pitchFamily="49" charset="-122"/>
                <a:cs typeface="楷体" panose="02010609060101010101" pitchFamily="49" charset="-122"/>
              </a:rPr>
              <a:t>　　）</a:t>
            </a:r>
          </a:p>
          <a:p>
            <a:r>
              <a:rPr lang="zh-CN" altLang="en-US" sz="2400" b="1" dirty="0">
                <a:solidFill>
                  <a:prstClr val="black"/>
                </a:solidFill>
                <a:latin typeface="Times New Roman" panose="02020603050405020304" charset="0"/>
                <a:ea typeface="楷体" panose="02010609060101010101" pitchFamily="49" charset="-122"/>
                <a:cs typeface="Times New Roman" panose="02020603050405020304" charset="0"/>
              </a:rPr>
              <a:t>A</a:t>
            </a:r>
            <a:r>
              <a:rPr lang="zh-CN" altLang="en-US" sz="2400" b="1" dirty="0">
                <a:latin typeface="楷体" panose="02010609060101010101" pitchFamily="49" charset="-122"/>
                <a:ea typeface="楷体" panose="02010609060101010101" pitchFamily="49" charset="-122"/>
                <a:cs typeface="楷体" panose="02010609060101010101" pitchFamily="49" charset="-122"/>
              </a:rPr>
              <a:t>．由甲、乙两图可得电流可以产生磁场 </a:t>
            </a:r>
          </a:p>
          <a:p>
            <a:r>
              <a:rPr lang="zh-CN" altLang="en-US" sz="2400" b="1" dirty="0">
                <a:solidFill>
                  <a:prstClr val="black"/>
                </a:solidFill>
                <a:latin typeface="Times New Roman" panose="02020603050405020304" charset="0"/>
                <a:ea typeface="楷体" panose="02010609060101010101" pitchFamily="49" charset="-122"/>
                <a:cs typeface="Times New Roman" panose="02020603050405020304" charset="0"/>
              </a:rPr>
              <a:t>B</a:t>
            </a:r>
            <a:r>
              <a:rPr lang="zh-CN" altLang="en-US" sz="2400" b="1" dirty="0">
                <a:latin typeface="楷体" panose="02010609060101010101" pitchFamily="49" charset="-122"/>
                <a:ea typeface="楷体" panose="02010609060101010101" pitchFamily="49" charset="-122"/>
                <a:cs typeface="楷体" panose="02010609060101010101" pitchFamily="49" charset="-122"/>
              </a:rPr>
              <a:t>．由甲、乙两图可得电流产生的磁场的方向与电流方向有关 </a:t>
            </a:r>
          </a:p>
          <a:p>
            <a:r>
              <a:rPr lang="zh-CN" altLang="en-US" sz="2400" b="1" dirty="0">
                <a:solidFill>
                  <a:prstClr val="black"/>
                </a:solidFill>
                <a:latin typeface="Times New Roman" panose="02020603050405020304" charset="0"/>
                <a:ea typeface="楷体" panose="02010609060101010101" pitchFamily="49" charset="-122"/>
                <a:cs typeface="Times New Roman" panose="02020603050405020304" charset="0"/>
              </a:rPr>
              <a:t>C</a:t>
            </a:r>
            <a:r>
              <a:rPr lang="zh-CN" altLang="en-US" sz="2400" b="1" dirty="0">
                <a:latin typeface="楷体" panose="02010609060101010101" pitchFamily="49" charset="-122"/>
                <a:ea typeface="楷体" panose="02010609060101010101" pitchFamily="49" charset="-122"/>
                <a:cs typeface="楷体" panose="02010609060101010101" pitchFamily="49" charset="-122"/>
              </a:rPr>
              <a:t>．由乙、丙两图可得电流产生的磁场的强弱与电流大小有关 </a:t>
            </a:r>
          </a:p>
          <a:p>
            <a:r>
              <a:rPr lang="zh-CN" altLang="en-US" sz="2400" b="1" dirty="0">
                <a:solidFill>
                  <a:prstClr val="black"/>
                </a:solidFill>
                <a:latin typeface="Times New Roman" panose="02020603050405020304" charset="0"/>
                <a:ea typeface="楷体" panose="02010609060101010101" pitchFamily="49" charset="-122"/>
                <a:cs typeface="Times New Roman" panose="02020603050405020304" charset="0"/>
              </a:rPr>
              <a:t>D</a:t>
            </a:r>
            <a:r>
              <a:rPr lang="zh-CN" altLang="en-US" sz="2400" b="1" dirty="0">
                <a:latin typeface="楷体" panose="02010609060101010101" pitchFamily="49" charset="-122"/>
                <a:ea typeface="楷体" panose="02010609060101010101" pitchFamily="49" charset="-122"/>
                <a:cs typeface="楷体" panose="02010609060101010101" pitchFamily="49" charset="-122"/>
              </a:rPr>
              <a:t>．由乙、丙两图可得电流产生的磁场的方向与电流方向有关 </a:t>
            </a:r>
          </a:p>
        </p:txBody>
      </p:sp>
      <p:pic>
        <p:nvPicPr>
          <p:cNvPr id="3" name="图片 2"/>
          <p:cNvPicPr>
            <a:picLocks noChangeAspect="1"/>
          </p:cNvPicPr>
          <p:nvPr/>
        </p:nvPicPr>
        <p:blipFill>
          <a:blip r:embed="rId3" cstate="print"/>
          <a:stretch>
            <a:fillRect/>
          </a:stretch>
        </p:blipFill>
        <p:spPr>
          <a:xfrm>
            <a:off x="4213860" y="1197610"/>
            <a:ext cx="4733925" cy="1314450"/>
          </a:xfrm>
          <a:prstGeom prst="rect">
            <a:avLst/>
          </a:prstGeom>
        </p:spPr>
      </p:pic>
      <p:sp>
        <p:nvSpPr>
          <p:cNvPr id="7" name="文本框 6"/>
          <p:cNvSpPr txBox="1"/>
          <p:nvPr/>
        </p:nvSpPr>
        <p:spPr>
          <a:xfrm>
            <a:off x="7777733" y="2903534"/>
            <a:ext cx="623570" cy="460375"/>
          </a:xfrm>
          <a:prstGeom prst="rect">
            <a:avLst/>
          </a:prstGeom>
          <a:noFill/>
        </p:spPr>
        <p:txBody>
          <a:bodyPr wrap="none" rtlCol="0" anchor="t">
            <a:spAutoFit/>
          </a:bodyPr>
          <a:lstStyle/>
          <a:p>
            <a:r>
              <a:rPr 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AD</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4554" y="2997723"/>
            <a:ext cx="1474689" cy="1563285"/>
          </a:xfrm>
          <a:prstGeom prst="rect">
            <a:avLst/>
          </a:prstGeom>
        </p:spPr>
      </p:pic>
      <p:sp>
        <p:nvSpPr>
          <p:cNvPr id="6" name="文本框 5"/>
          <p:cNvSpPr txBox="1"/>
          <p:nvPr/>
        </p:nvSpPr>
        <p:spPr>
          <a:xfrm>
            <a:off x="84614" y="1264228"/>
            <a:ext cx="8959215" cy="3194721"/>
          </a:xfrm>
          <a:prstGeom prst="rect">
            <a:avLst/>
          </a:prstGeom>
          <a:noFill/>
        </p:spPr>
        <p:txBody>
          <a:bodyPr wrap="square" rtlCol="0" anchor="t">
            <a:spAutoFit/>
          </a:bodyPr>
          <a:lstStyle/>
          <a:p>
            <a:pPr>
              <a:lnSpc>
                <a:spcPct val="120000"/>
              </a:lnSpc>
            </a:pPr>
            <a:r>
              <a:rPr lang="en-US" altLang="zh-CN" sz="2400" b="1" dirty="0" smtClean="0">
                <a:solidFill>
                  <a:srgbClr val="0000FF"/>
                </a:solidFill>
                <a:latin typeface="Times New Roman" panose="02020603050405020304" charset="0"/>
                <a:ea typeface="楷体" panose="02010609060101010101" pitchFamily="49" charset="-122"/>
                <a:cs typeface="Times New Roman" panose="02020603050405020304" charset="0"/>
              </a:rPr>
              <a:t>3.</a:t>
            </a:r>
            <a:r>
              <a:rPr lang="zh-CN" altLang="en-US" sz="2400" b="1" dirty="0">
                <a:solidFill>
                  <a:prstClr val="black"/>
                </a:solidFill>
                <a:latin typeface="Times New Roman" panose="02020603050405020304" charset="0"/>
                <a:ea typeface="楷体" panose="02010609060101010101" pitchFamily="49" charset="-122"/>
                <a:cs typeface="Times New Roman" panose="02020603050405020304" charset="0"/>
              </a:rPr>
              <a:t>（2018•贵阳</a:t>
            </a:r>
            <a:r>
              <a:rPr lang="zh-CN" altLang="en-US" sz="2400" b="1" dirty="0" smtClean="0">
                <a:solidFill>
                  <a:prstClr val="black"/>
                </a:solidFill>
                <a:latin typeface="Times New Roman" panose="02020603050405020304" charset="0"/>
                <a:ea typeface="楷体" panose="02010609060101010101" pitchFamily="49" charset="-122"/>
                <a:cs typeface="Times New Roman" panose="02020603050405020304" charset="0"/>
              </a:rPr>
              <a:t>）</a:t>
            </a:r>
            <a:r>
              <a:rPr lang="en-US" altLang="zh-CN" sz="2400" b="1" dirty="0" smtClean="0">
                <a:solidFill>
                  <a:prstClr val="black"/>
                </a:solidFill>
                <a:latin typeface="Times New Roman" panose="02020603050405020304" charset="0"/>
                <a:ea typeface="楷体" panose="02010609060101010101" pitchFamily="49" charset="-122"/>
                <a:cs typeface="Times New Roman" panose="02020603050405020304" charset="0"/>
                <a:sym typeface="+mn-ea"/>
              </a:rPr>
              <a:t>【</a:t>
            </a:r>
            <a:r>
              <a:rPr lang="zh-CN" altLang="en-US" sz="2400" b="1" dirty="0" smtClean="0">
                <a:solidFill>
                  <a:prstClr val="black"/>
                </a:solidFill>
                <a:latin typeface="Times New Roman" panose="02020603050405020304" charset="0"/>
                <a:ea typeface="楷体" panose="02010609060101010101" pitchFamily="49" charset="-122"/>
                <a:cs typeface="Times New Roman" panose="02020603050405020304" charset="0"/>
                <a:sym typeface="+mn-ea"/>
              </a:rPr>
              <a:t>多选</a:t>
            </a:r>
            <a:r>
              <a:rPr lang="en-US" altLang="zh-CN" sz="2400" b="1" dirty="0" smtClean="0">
                <a:solidFill>
                  <a:prstClr val="black"/>
                </a:solidFill>
                <a:latin typeface="Times New Roman" panose="02020603050405020304" charset="0"/>
                <a:ea typeface="楷体" panose="02010609060101010101" pitchFamily="49" charset="-122"/>
                <a:cs typeface="Times New Roman" panose="02020603050405020304" charset="0"/>
                <a:sym typeface="+mn-ea"/>
              </a:rPr>
              <a:t>】</a:t>
            </a:r>
            <a:r>
              <a:rPr lang="zh-CN" altLang="en-US" sz="2400" b="1" dirty="0" smtClean="0">
                <a:solidFill>
                  <a:prstClr val="black"/>
                </a:solidFill>
                <a:latin typeface="Times New Roman" panose="02020603050405020304" charset="0"/>
                <a:ea typeface="楷体" panose="02010609060101010101" pitchFamily="49" charset="-122"/>
                <a:cs typeface="Times New Roman" panose="02020603050405020304" charset="0"/>
              </a:rPr>
              <a:t>如</a:t>
            </a:r>
            <a:r>
              <a:rPr lang="zh-CN" altLang="en-US" sz="2400" b="1" dirty="0">
                <a:solidFill>
                  <a:prstClr val="black"/>
                </a:solidFill>
                <a:latin typeface="Times New Roman" panose="02020603050405020304" charset="0"/>
                <a:ea typeface="楷体" panose="02010609060101010101" pitchFamily="49" charset="-122"/>
                <a:cs typeface="Times New Roman" panose="02020603050405020304" charset="0"/>
              </a:rPr>
              <a:t>图所示，是探究“通电直导线周围是否存在磁场”实验装置的一部分，置于水平桌面的小磁针上方有一根与之平行的直导线。关于这个实验下列说法正确的</a:t>
            </a:r>
            <a:r>
              <a:rPr lang="zh-CN" altLang="en-US" sz="2400" b="1" dirty="0" smtClean="0">
                <a:solidFill>
                  <a:prstClr val="black"/>
                </a:solidFill>
                <a:latin typeface="Times New Roman" panose="02020603050405020304" charset="0"/>
                <a:ea typeface="楷体" panose="02010609060101010101" pitchFamily="49" charset="-122"/>
                <a:cs typeface="Times New Roman" panose="02020603050405020304" charset="0"/>
              </a:rPr>
              <a:t>是（        </a:t>
            </a:r>
            <a:r>
              <a:rPr lang="zh-CN" altLang="en-US" sz="2400" b="1" dirty="0">
                <a:solidFill>
                  <a:prstClr val="black"/>
                </a:solidFill>
                <a:latin typeface="Times New Roman" panose="02020603050405020304" charset="0"/>
                <a:ea typeface="楷体" panose="02010609060101010101" pitchFamily="49" charset="-122"/>
                <a:cs typeface="Times New Roman" panose="02020603050405020304" charset="0"/>
              </a:rPr>
              <a:t>）</a:t>
            </a:r>
          </a:p>
          <a:p>
            <a:pPr>
              <a:lnSpc>
                <a:spcPct val="120000"/>
              </a:lnSpc>
            </a:pPr>
            <a:r>
              <a:rPr lang="zh-CN" altLang="en-US" sz="2400" b="1" dirty="0">
                <a:solidFill>
                  <a:prstClr val="black"/>
                </a:solidFill>
                <a:latin typeface="Times New Roman" panose="02020603050405020304" charset="0"/>
                <a:ea typeface="楷体" panose="02010609060101010101" pitchFamily="49" charset="-122"/>
                <a:cs typeface="Times New Roman" panose="02020603050405020304" charset="0"/>
              </a:rPr>
              <a:t>A．首次通过本实验揭开电与磁关系的科学家是奥斯特</a:t>
            </a:r>
          </a:p>
          <a:p>
            <a:pPr>
              <a:lnSpc>
                <a:spcPct val="120000"/>
              </a:lnSpc>
            </a:pPr>
            <a:r>
              <a:rPr lang="zh-CN" altLang="en-US" sz="2400" b="1" dirty="0">
                <a:solidFill>
                  <a:prstClr val="black"/>
                </a:solidFill>
                <a:latin typeface="Times New Roman" panose="02020603050405020304" charset="0"/>
                <a:ea typeface="楷体" panose="02010609060101010101" pitchFamily="49" charset="-122"/>
                <a:cs typeface="Times New Roman" panose="02020603050405020304" charset="0"/>
              </a:rPr>
              <a:t>B．当直导线通电时，小磁针会离开支架悬浮起来 </a:t>
            </a:r>
          </a:p>
          <a:p>
            <a:pPr>
              <a:lnSpc>
                <a:spcPct val="120000"/>
              </a:lnSpc>
            </a:pPr>
            <a:r>
              <a:rPr lang="zh-CN" altLang="en-US" sz="2400" b="1" dirty="0">
                <a:solidFill>
                  <a:prstClr val="black"/>
                </a:solidFill>
                <a:latin typeface="Times New Roman" panose="02020603050405020304" charset="0"/>
                <a:ea typeface="楷体" panose="02010609060101010101" pitchFamily="49" charset="-122"/>
                <a:cs typeface="Times New Roman" panose="02020603050405020304" charset="0"/>
              </a:rPr>
              <a:t>C．小磁针用于检验通电直导线周围是否存在磁场 </a:t>
            </a:r>
          </a:p>
          <a:p>
            <a:pPr>
              <a:lnSpc>
                <a:spcPct val="120000"/>
              </a:lnSpc>
            </a:pPr>
            <a:r>
              <a:rPr lang="zh-CN" altLang="en-US" sz="2400" b="1" dirty="0">
                <a:solidFill>
                  <a:prstClr val="black"/>
                </a:solidFill>
                <a:latin typeface="Times New Roman" panose="02020603050405020304" charset="0"/>
                <a:ea typeface="楷体" panose="02010609060101010101" pitchFamily="49" charset="-122"/>
                <a:cs typeface="Times New Roman" panose="02020603050405020304" charset="0"/>
              </a:rPr>
              <a:t>D．改变直导线中电流方向，小磁针N极的指向不变 </a:t>
            </a:r>
          </a:p>
        </p:txBody>
      </p:sp>
      <p:sp>
        <p:nvSpPr>
          <p:cNvPr id="11" name="文本框 10"/>
          <p:cNvSpPr txBox="1"/>
          <p:nvPr/>
        </p:nvSpPr>
        <p:spPr>
          <a:xfrm>
            <a:off x="8159115" y="2158353"/>
            <a:ext cx="623570" cy="460375"/>
          </a:xfrm>
          <a:prstGeom prst="rect">
            <a:avLst/>
          </a:prstGeom>
          <a:noFill/>
        </p:spPr>
        <p:txBody>
          <a:bodyPr wrap="none" rtlCol="0" anchor="t">
            <a:spAutoFit/>
          </a:bodyPr>
          <a:lstStyle/>
          <a:p>
            <a:r>
              <a:rPr lang="en-US" alt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A</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grpSp>
        <p:nvGrpSpPr>
          <p:cNvPr id="28" name="组合 3"/>
          <p:cNvGrpSpPr/>
          <p:nvPr/>
        </p:nvGrpSpPr>
        <p:grpSpPr bwMode="auto">
          <a:xfrm>
            <a:off x="3427425" y="609017"/>
            <a:ext cx="1879997" cy="474345"/>
            <a:chOff x="497257" y="753279"/>
            <a:chExt cx="1881032" cy="475146"/>
          </a:xfrm>
        </p:grpSpPr>
        <p:grpSp>
          <p:nvGrpSpPr>
            <p:cNvPr id="29" name="组合 2"/>
            <p:cNvGrpSpPr/>
            <p:nvPr/>
          </p:nvGrpSpPr>
          <p:grpSpPr bwMode="auto">
            <a:xfrm>
              <a:off x="552450" y="789083"/>
              <a:ext cx="1787356" cy="419195"/>
              <a:chOff x="3014293" y="-540899"/>
              <a:chExt cx="1787356" cy="419195"/>
            </a:xfrm>
          </p:grpSpPr>
          <p:sp>
            <p:nvSpPr>
              <p:cNvPr id="31"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sp>
            <p:nvSpPr>
              <p:cNvPr id="32"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sp>
            <p:nvSpPr>
              <p:cNvPr id="33"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sp>
            <p:nvSpPr>
              <p:cNvPr id="34"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a:solidFill>
                    <a:srgbClr val="000000"/>
                  </a:solidFill>
                  <a:latin typeface="宋体" panose="02010600030101010101" pitchFamily="2" charset="-122"/>
                  <a:ea typeface="宋体" panose="02010600030101010101" pitchFamily="2" charset="-122"/>
                </a:endParaRPr>
              </a:p>
            </p:txBody>
          </p:sp>
        </p:grpSp>
        <p:sp>
          <p:nvSpPr>
            <p:cNvPr id="30"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9310001afd7ec9c24a6"/>
          <p:cNvPicPr>
            <a:picLocks noChangeAspect="1"/>
          </p:cNvPicPr>
          <p:nvPr/>
        </p:nvPicPr>
        <p:blipFill>
          <a:blip r:embed="rId2" cstate="print"/>
          <a:stretch>
            <a:fillRect/>
          </a:stretch>
        </p:blipFill>
        <p:spPr>
          <a:xfrm>
            <a:off x="4884820" y="3194013"/>
            <a:ext cx="3019425" cy="1550763"/>
          </a:xfrm>
          <a:prstGeom prst="rect">
            <a:avLst/>
          </a:prstGeom>
          <a:ln>
            <a:noFill/>
          </a:ln>
          <a:effectLst>
            <a:softEdge rad="112500"/>
          </a:effectLst>
        </p:spPr>
      </p:pic>
      <p:sp>
        <p:nvSpPr>
          <p:cNvPr id="6146" name="文本占位符 10242"/>
          <p:cNvSpPr>
            <a:spLocks noGrp="1"/>
          </p:cNvSpPr>
          <p:nvPr/>
        </p:nvSpPr>
        <p:spPr>
          <a:xfrm>
            <a:off x="671989" y="1431204"/>
            <a:ext cx="7886700" cy="1973104"/>
          </a:xfrm>
          <a:prstGeom prst="rect">
            <a:avLst/>
          </a:prstGeom>
        </p:spPr>
        <p:txBody>
          <a:bodyPr vert="horz" lIns="68580" tIns="34290" rIns="68580" bIns="3429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spcBef>
                <a:spcPts val="1800"/>
              </a:spcBef>
              <a:buNone/>
            </a:pPr>
            <a:r>
              <a:rPr lang="zh-CN" altLang="en-US" b="1" dirty="0">
                <a:latin typeface="Times New Roman" panose="02020603050405020304" charset="0"/>
                <a:ea typeface="宋体" panose="02010600030101010101" pitchFamily="2" charset="-122"/>
                <a:cs typeface="Times New Roman" panose="02020603050405020304" charset="0"/>
              </a:rPr>
              <a:t>科学家们基于这种想法，一次又一次地寻找电与磁的联</a:t>
            </a:r>
            <a:r>
              <a:rPr lang="zh-CN" altLang="en-US" b="1" dirty="0" smtClean="0">
                <a:latin typeface="Times New Roman" panose="02020603050405020304" charset="0"/>
                <a:ea typeface="宋体" panose="02010600030101010101" pitchFamily="2" charset="-122"/>
                <a:cs typeface="Times New Roman" panose="02020603050405020304" charset="0"/>
              </a:rPr>
              <a:t>系。</a:t>
            </a:r>
            <a:endParaRPr lang="zh-CN" altLang="en-US" b="1" dirty="0">
              <a:latin typeface="Times New Roman" panose="02020603050405020304" charset="0"/>
              <a:ea typeface="宋体" panose="02010600030101010101" pitchFamily="2" charset="-122"/>
              <a:cs typeface="Times New Roman" panose="02020603050405020304" charset="0"/>
            </a:endParaRPr>
          </a:p>
          <a:p>
            <a:pPr marL="0" indent="0">
              <a:lnSpc>
                <a:spcPct val="125000"/>
              </a:lnSpc>
              <a:spcBef>
                <a:spcPts val="1800"/>
              </a:spcBef>
              <a:buNone/>
            </a:pPr>
            <a:r>
              <a:rPr lang="zh-CN" altLang="en-US" b="1" dirty="0">
                <a:latin typeface="Times New Roman" panose="02020603050405020304" charset="0"/>
                <a:ea typeface="宋体" panose="02010600030101010101" pitchFamily="2" charset="-122"/>
                <a:cs typeface="Times New Roman" panose="02020603050405020304" charset="0"/>
              </a:rPr>
              <a:t>1820年</a:t>
            </a:r>
            <a:r>
              <a:rPr lang="zh-CN" altLang="en-US" b="1" dirty="0">
                <a:solidFill>
                  <a:srgbClr val="FF0000"/>
                </a:solidFill>
                <a:latin typeface="Times New Roman" panose="02020603050405020304" charset="0"/>
                <a:ea typeface="宋体" panose="02010600030101010101" pitchFamily="2" charset="-122"/>
                <a:cs typeface="Times New Roman" panose="02020603050405020304" charset="0"/>
              </a:rPr>
              <a:t>丹麦</a:t>
            </a:r>
            <a:r>
              <a:rPr lang="zh-CN" altLang="en-US" b="1" dirty="0">
                <a:latin typeface="Times New Roman" panose="02020603050405020304" charset="0"/>
                <a:ea typeface="宋体" panose="02010600030101010101" pitchFamily="2" charset="-122"/>
                <a:cs typeface="Times New Roman" panose="02020603050405020304" charset="0"/>
              </a:rPr>
              <a:t>物理学家</a:t>
            </a:r>
            <a:r>
              <a:rPr lang="zh-CN" altLang="en-US" b="1" dirty="0">
                <a:solidFill>
                  <a:srgbClr val="FF0000"/>
                </a:solidFill>
                <a:latin typeface="Times New Roman" panose="02020603050405020304" charset="0"/>
                <a:ea typeface="宋体" panose="02010600030101010101" pitchFamily="2" charset="-122"/>
                <a:cs typeface="Times New Roman" panose="02020603050405020304" charset="0"/>
              </a:rPr>
              <a:t>奥斯特</a:t>
            </a:r>
            <a:r>
              <a:rPr lang="zh-CN" altLang="en-US" b="1" dirty="0">
                <a:latin typeface="Times New Roman" panose="02020603050405020304" charset="0"/>
                <a:ea typeface="宋体" panose="02010600030101010101" pitchFamily="2" charset="-122"/>
                <a:cs typeface="Times New Roman" panose="02020603050405020304" charset="0"/>
              </a:rPr>
              <a:t>终于用实验证实</a:t>
            </a:r>
            <a:r>
              <a:rPr lang="zh-CN" altLang="en-US" b="1" dirty="0">
                <a:solidFill>
                  <a:srgbClr val="FF0000"/>
                </a:solidFill>
                <a:latin typeface="Times New Roman" panose="02020603050405020304" charset="0"/>
                <a:ea typeface="宋体" panose="02010600030101010101" pitchFamily="2" charset="-122"/>
                <a:cs typeface="Times New Roman" panose="02020603050405020304" charset="0"/>
              </a:rPr>
              <a:t>通电导体的周围存在着磁场</a:t>
            </a:r>
            <a:r>
              <a:rPr lang="zh-CN" altLang="en-US" b="1" dirty="0" smtClean="0">
                <a:solidFill>
                  <a:srgbClr val="FF0000"/>
                </a:solidFill>
                <a:latin typeface="Times New Roman" panose="02020603050405020304" charset="0"/>
                <a:ea typeface="宋体" panose="02010600030101010101" pitchFamily="2" charset="-122"/>
                <a:cs typeface="Times New Roman" panose="02020603050405020304" charset="0"/>
                <a:sym typeface="+mn-ea"/>
              </a:rPr>
              <a:t>。</a:t>
            </a:r>
            <a:r>
              <a:rPr lang="zh-CN" altLang="en-US" b="1" dirty="0">
                <a:latin typeface="Times New Roman" panose="02020603050405020304" charset="0"/>
                <a:ea typeface="宋体" panose="02010600030101010101" pitchFamily="2" charset="-122"/>
                <a:cs typeface="Times New Roman" panose="02020603050405020304" charset="0"/>
              </a:rPr>
              <a:t>这一重大发现轰动了科学界，使电磁学进入一个新的发展时期</a:t>
            </a:r>
            <a:r>
              <a:rPr lang="zh-CN" altLang="en-US" b="1" dirty="0" smtClean="0">
                <a:latin typeface="Times New Roman" panose="02020603050405020304" charset="0"/>
                <a:ea typeface="宋体" panose="02010600030101010101" pitchFamily="2" charset="-122"/>
                <a:cs typeface="Times New Roman" panose="02020603050405020304" charset="0"/>
                <a:sym typeface="+mn-ea"/>
              </a:rPr>
              <a:t>。</a:t>
            </a:r>
            <a:r>
              <a:rPr lang="zh-CN" altLang="en-US" b="1" dirty="0">
                <a:latin typeface="Times New Roman" panose="02020603050405020304" charset="0"/>
                <a:ea typeface="宋体" panose="02010600030101010101" pitchFamily="2" charset="-122"/>
                <a:cs typeface="Times New Roman" panose="02020603050405020304" charset="0"/>
              </a:rPr>
              <a:t> </a:t>
            </a:r>
          </a:p>
        </p:txBody>
      </p:sp>
      <p:sp>
        <p:nvSpPr>
          <p:cNvPr id="5121" name="文本占位符 8194"/>
          <p:cNvSpPr>
            <a:spLocks noGrp="1"/>
          </p:cNvSpPr>
          <p:nvPr/>
        </p:nvSpPr>
        <p:spPr>
          <a:xfrm>
            <a:off x="671989" y="765307"/>
            <a:ext cx="6807041" cy="461010"/>
          </a:xfrm>
          <a:prstGeom prst="rect">
            <a:avLst/>
          </a:prstGeom>
          <a:noFill/>
          <a:ln w="9525">
            <a:noFill/>
          </a:ln>
        </p:spPr>
        <p:txBody>
          <a:bodyPr anchor="t"/>
          <a:lstStyle>
            <a:lvl1pPr marL="342900" lvl="0" indent="-342900" algn="l" defTabSz="914400" eaLnBrk="1" fontAlgn="base" latinLnBrk="0" hangingPunct="1">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marL="0" indent="0">
              <a:buNone/>
            </a:pPr>
            <a:r>
              <a:rPr lang="zh-CN" altLang="en-US" sz="2400" b="1" dirty="0">
                <a:latin typeface="楷体" panose="02010609060101010101" pitchFamily="49" charset="-122"/>
                <a:ea typeface="楷体" panose="02010609060101010101" pitchFamily="49" charset="-122"/>
                <a:cs typeface="Times New Roman" panose="02020603050405020304" charset="0"/>
              </a:rPr>
              <a:t>电现象和磁现象之间是否存在着某些联系呢？ </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7"/>
          <p:cNvSpPr txBox="1"/>
          <p:nvPr/>
        </p:nvSpPr>
        <p:spPr>
          <a:xfrm>
            <a:off x="494824" y="966761"/>
            <a:ext cx="8039576" cy="829945"/>
          </a:xfrm>
          <a:prstGeom prst="rect">
            <a:avLst/>
          </a:prstGeom>
          <a:noFill/>
          <a:ln w="9525">
            <a:noFill/>
          </a:ln>
        </p:spPr>
        <p:txBody>
          <a:bodyPr wrap="square">
            <a:spAutoFit/>
          </a:bodyPr>
          <a:lstStyle/>
          <a:p>
            <a:r>
              <a:rPr lang="en-US" altLang="zh-CN" sz="2400" b="1" dirty="0" smtClean="0">
                <a:solidFill>
                  <a:srgbClr val="0000FF"/>
                </a:solidFill>
                <a:latin typeface="Times New Roman" panose="02020603050405020304" charset="0"/>
                <a:ea typeface="宋体" panose="02010600030101010101" pitchFamily="2" charset="-122"/>
                <a:cs typeface="Times New Roman" panose="02020603050405020304" charset="0"/>
              </a:rPr>
              <a:t>4.</a:t>
            </a:r>
            <a:r>
              <a:rPr lang="zh-CN" altLang="en-US" sz="2400" b="1" dirty="0" smtClean="0">
                <a:latin typeface="Times New Roman" panose="02020603050405020304" charset="0"/>
                <a:ea typeface="楷体" panose="02010609060101010101" pitchFamily="49" charset="-122"/>
                <a:cs typeface="Times New Roman" panose="02020603050405020304" charset="0"/>
              </a:rPr>
              <a:t>（</a:t>
            </a:r>
            <a:r>
              <a:rPr lang="zh-CN" altLang="en-US" sz="2400" b="1" dirty="0">
                <a:latin typeface="Times New Roman" panose="02020603050405020304" charset="0"/>
                <a:ea typeface="楷体" panose="02010609060101010101" pitchFamily="49" charset="-122"/>
                <a:cs typeface="Times New Roman" panose="02020603050405020304" charset="0"/>
              </a:rPr>
              <a:t>抚顺中考）根据小磁针静止时指针的指向，标出磁感线的方</a:t>
            </a:r>
            <a:r>
              <a:rPr lang="zh-CN" altLang="en-US" sz="2400" b="1" dirty="0" smtClean="0">
                <a:latin typeface="Times New Roman" panose="02020603050405020304" charset="0"/>
                <a:ea typeface="楷体" panose="02010609060101010101" pitchFamily="49" charset="-122"/>
                <a:cs typeface="Times New Roman" panose="02020603050405020304" charset="0"/>
              </a:rPr>
              <a:t>向，螺</a:t>
            </a:r>
            <a:r>
              <a:rPr lang="zh-CN" altLang="en-US" sz="2400" b="1" dirty="0">
                <a:latin typeface="Times New Roman" panose="02020603050405020304" charset="0"/>
                <a:ea typeface="楷体" panose="02010609060101010101" pitchFamily="49" charset="-122"/>
                <a:cs typeface="Times New Roman" panose="02020603050405020304" charset="0"/>
              </a:rPr>
              <a:t>线管的</a:t>
            </a:r>
            <a:r>
              <a:rPr lang="en-US" altLang="zh-CN" sz="2400" b="1" dirty="0">
                <a:latin typeface="Times New Roman" panose="02020603050405020304" charset="0"/>
                <a:ea typeface="楷体" panose="02010609060101010101" pitchFamily="49" charset="-122"/>
                <a:cs typeface="Times New Roman" panose="02020603050405020304" charset="0"/>
              </a:rPr>
              <a:t>N</a:t>
            </a:r>
            <a:r>
              <a:rPr lang="zh-CN" altLang="en-US" sz="2400" b="1" dirty="0">
                <a:latin typeface="Times New Roman" panose="02020603050405020304" charset="0"/>
                <a:ea typeface="楷体" panose="02010609060101010101" pitchFamily="49" charset="-122"/>
                <a:cs typeface="Times New Roman" panose="02020603050405020304" charset="0"/>
              </a:rPr>
              <a:t>、</a:t>
            </a:r>
            <a:r>
              <a:rPr lang="en-US" altLang="zh-CN" sz="2400" b="1" dirty="0">
                <a:latin typeface="Times New Roman" panose="02020603050405020304" charset="0"/>
                <a:ea typeface="楷体" panose="02010609060101010101" pitchFamily="49" charset="-122"/>
                <a:cs typeface="Times New Roman" panose="02020603050405020304" charset="0"/>
              </a:rPr>
              <a:t>S</a:t>
            </a:r>
            <a:r>
              <a:rPr lang="zh-CN" altLang="en-US" sz="2400" b="1" dirty="0" smtClean="0">
                <a:latin typeface="Times New Roman" panose="02020603050405020304" charset="0"/>
                <a:ea typeface="楷体" panose="02010609060101010101" pitchFamily="49" charset="-122"/>
                <a:cs typeface="Times New Roman" panose="02020603050405020304" charset="0"/>
              </a:rPr>
              <a:t>极，电</a:t>
            </a:r>
            <a:r>
              <a:rPr lang="zh-CN" altLang="en-US" sz="2400" b="1" dirty="0">
                <a:latin typeface="Times New Roman" panose="02020603050405020304" charset="0"/>
                <a:ea typeface="楷体" panose="02010609060101010101" pitchFamily="49" charset="-122"/>
                <a:cs typeface="Times New Roman" panose="02020603050405020304" charset="0"/>
              </a:rPr>
              <a:t>源的正负极。</a:t>
            </a:r>
          </a:p>
        </p:txBody>
      </p:sp>
      <p:grpSp>
        <p:nvGrpSpPr>
          <p:cNvPr id="25603" name="组合 25602"/>
          <p:cNvGrpSpPr/>
          <p:nvPr/>
        </p:nvGrpSpPr>
        <p:grpSpPr>
          <a:xfrm>
            <a:off x="2545556" y="2546959"/>
            <a:ext cx="3673079" cy="1962150"/>
            <a:chOff x="0" y="11"/>
            <a:chExt cx="3085" cy="1648"/>
          </a:xfrm>
        </p:grpSpPr>
        <p:sp>
          <p:nvSpPr>
            <p:cNvPr id="25604" name="Rectangle 9"/>
            <p:cNvSpPr/>
            <p:nvPr/>
          </p:nvSpPr>
          <p:spPr>
            <a:xfrm>
              <a:off x="0" y="246"/>
              <a:ext cx="3085" cy="511"/>
            </a:xfrm>
            <a:prstGeom prst="rect">
              <a:avLst/>
            </a:prstGeom>
            <a:gradFill rotWithShape="1">
              <a:gsLst>
                <a:gs pos="0">
                  <a:srgbClr val="DDDDDD">
                    <a:gamma/>
                    <a:shade val="69804"/>
                    <a:invGamma/>
                  </a:srgbClr>
                </a:gs>
                <a:gs pos="50000">
                  <a:srgbClr val="DDDDDD"/>
                </a:gs>
                <a:gs pos="100000">
                  <a:srgbClr val="DDDDDD">
                    <a:gamma/>
                    <a:shade val="69804"/>
                    <a:invGamma/>
                  </a:srgbClr>
                </a:gs>
              </a:gsLst>
              <a:lin ang="5400000" scaled="1"/>
              <a:tileRect/>
            </a:gradFill>
            <a:ln w="9525" cap="flat" cmpd="sng">
              <a:solidFill>
                <a:schemeClr val="tx1"/>
              </a:solidFill>
              <a:prstDash val="solid"/>
              <a:miter/>
              <a:headEnd type="none" w="med" len="med"/>
              <a:tailEnd type="none" w="med" len="med"/>
            </a:ln>
          </p:spPr>
          <p:txBody>
            <a:bodyPr wrap="none" anchor="ctr"/>
            <a:lstStyle/>
            <a:p>
              <a:endParaRPr lang="zh-CN" altLang="en-US" sz="1350" dirty="0">
                <a:latin typeface="Arial" panose="020B0604020202020204" pitchFamily="34" charset="0"/>
              </a:endParaRPr>
            </a:p>
          </p:txBody>
        </p:sp>
        <p:grpSp>
          <p:nvGrpSpPr>
            <p:cNvPr id="25605" name="组合 25604"/>
            <p:cNvGrpSpPr/>
            <p:nvPr/>
          </p:nvGrpSpPr>
          <p:grpSpPr>
            <a:xfrm>
              <a:off x="408" y="11"/>
              <a:ext cx="2291" cy="1648"/>
              <a:chOff x="0" y="11"/>
              <a:chExt cx="2291" cy="1648"/>
            </a:xfrm>
          </p:grpSpPr>
          <p:sp>
            <p:nvSpPr>
              <p:cNvPr id="25607" name="Rectangle 12"/>
              <p:cNvSpPr/>
              <p:nvPr/>
            </p:nvSpPr>
            <p:spPr>
              <a:xfrm>
                <a:off x="752" y="1212"/>
                <a:ext cx="926" cy="447"/>
              </a:xfrm>
              <a:prstGeom prst="rect">
                <a:avLst/>
              </a:prstGeom>
              <a:solidFill>
                <a:srgbClr val="CCFFFF">
                  <a:alpha val="50000"/>
                </a:srgbClr>
              </a:solidFill>
              <a:ln w="38100" cap="flat" cmpd="sng">
                <a:solidFill>
                  <a:srgbClr val="00FFFF"/>
                </a:solidFill>
                <a:prstDash val="solid"/>
                <a:miter/>
                <a:headEnd type="none" w="med" len="med"/>
                <a:tailEnd type="none" w="med" len="med"/>
              </a:ln>
            </p:spPr>
            <p:txBody>
              <a:bodyPr wrap="none" anchor="ctr"/>
              <a:lstStyle/>
              <a:p>
                <a:endParaRPr lang="zh-CN" altLang="en-US" sz="1350" dirty="0">
                  <a:latin typeface="Arial" panose="020B0604020202020204" pitchFamily="34" charset="0"/>
                </a:endParaRPr>
              </a:p>
            </p:txBody>
          </p:sp>
          <p:sp>
            <p:nvSpPr>
              <p:cNvPr id="25609" name="未知"/>
              <p:cNvSpPr/>
              <p:nvPr/>
            </p:nvSpPr>
            <p:spPr>
              <a:xfrm flipV="1">
                <a:off x="270" y="11"/>
                <a:ext cx="231" cy="978"/>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1350"/>
              </a:p>
            </p:txBody>
          </p:sp>
          <p:sp>
            <p:nvSpPr>
              <p:cNvPr id="25610" name="未知"/>
              <p:cNvSpPr/>
              <p:nvPr/>
            </p:nvSpPr>
            <p:spPr>
              <a:xfrm flipV="1">
                <a:off x="559" y="11"/>
                <a:ext cx="231" cy="978"/>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1350"/>
              </a:p>
            </p:txBody>
          </p:sp>
          <p:sp>
            <p:nvSpPr>
              <p:cNvPr id="25611" name="未知"/>
              <p:cNvSpPr/>
              <p:nvPr/>
            </p:nvSpPr>
            <p:spPr>
              <a:xfrm flipV="1">
                <a:off x="1696" y="11"/>
                <a:ext cx="232" cy="978"/>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1350"/>
              </a:p>
            </p:txBody>
          </p:sp>
          <p:sp>
            <p:nvSpPr>
              <p:cNvPr id="25612" name="未知"/>
              <p:cNvSpPr/>
              <p:nvPr/>
            </p:nvSpPr>
            <p:spPr>
              <a:xfrm flipV="1">
                <a:off x="1427" y="11"/>
                <a:ext cx="231" cy="978"/>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1350"/>
              </a:p>
            </p:txBody>
          </p:sp>
          <p:sp>
            <p:nvSpPr>
              <p:cNvPr id="25613" name="未知"/>
              <p:cNvSpPr/>
              <p:nvPr/>
            </p:nvSpPr>
            <p:spPr>
              <a:xfrm flipV="1">
                <a:off x="1137" y="11"/>
                <a:ext cx="232" cy="978"/>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1350"/>
              </a:p>
            </p:txBody>
          </p:sp>
          <p:sp>
            <p:nvSpPr>
              <p:cNvPr id="25614" name="未知"/>
              <p:cNvSpPr/>
              <p:nvPr/>
            </p:nvSpPr>
            <p:spPr>
              <a:xfrm flipV="1">
                <a:off x="848" y="11"/>
                <a:ext cx="232" cy="978"/>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1350"/>
              </a:p>
            </p:txBody>
          </p:sp>
          <p:sp>
            <p:nvSpPr>
              <p:cNvPr id="25615" name="未知"/>
              <p:cNvSpPr/>
              <p:nvPr/>
            </p:nvSpPr>
            <p:spPr>
              <a:xfrm flipV="1">
                <a:off x="1986" y="11"/>
                <a:ext cx="231" cy="978"/>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1350"/>
              </a:p>
            </p:txBody>
          </p:sp>
          <p:sp>
            <p:nvSpPr>
              <p:cNvPr id="25616" name="未知"/>
              <p:cNvSpPr/>
              <p:nvPr/>
            </p:nvSpPr>
            <p:spPr>
              <a:xfrm>
                <a:off x="0" y="26"/>
                <a:ext cx="155" cy="790"/>
              </a:xfrm>
              <a:custGeom>
                <a:avLst/>
                <a:gdLst/>
                <a:ahLst/>
                <a:cxnLst>
                  <a:cxn ang="0">
                    <a:pos x="96" y="168"/>
                  </a:cxn>
                  <a:cxn ang="0">
                    <a:pos x="48" y="72"/>
                  </a:cxn>
                  <a:cxn ang="0">
                    <a:pos x="0" y="600"/>
                  </a:cxn>
                </a:cxnLst>
                <a:rect l="0" t="0" r="0" b="0"/>
                <a:pathLst>
                  <a:path w="96" h="600">
                    <a:moveTo>
                      <a:pt x="96" y="168"/>
                    </a:moveTo>
                    <a:cubicBezTo>
                      <a:pt x="80" y="84"/>
                      <a:pt x="64" y="0"/>
                      <a:pt x="48" y="72"/>
                    </a:cubicBezTo>
                    <a:cubicBezTo>
                      <a:pt x="32" y="144"/>
                      <a:pt x="8" y="512"/>
                      <a:pt x="0" y="600"/>
                    </a:cubicBezTo>
                  </a:path>
                </a:pathLst>
              </a:custGeom>
              <a:noFill/>
              <a:ln w="50800" cap="flat" cmpd="sng">
                <a:solidFill>
                  <a:srgbClr val="FF00FF"/>
                </a:solidFill>
                <a:prstDash val="solid"/>
                <a:headEnd type="none" w="med" len="med"/>
                <a:tailEnd type="none" w="med" len="med"/>
              </a:ln>
            </p:spPr>
            <p:txBody>
              <a:bodyPr/>
              <a:lstStyle/>
              <a:p>
                <a:endParaRPr lang="zh-CN" altLang="en-US" sz="1350"/>
              </a:p>
            </p:txBody>
          </p:sp>
          <p:sp>
            <p:nvSpPr>
              <p:cNvPr id="25617" name="Line 22"/>
              <p:cNvSpPr/>
              <p:nvPr/>
            </p:nvSpPr>
            <p:spPr>
              <a:xfrm>
                <a:off x="0" y="734"/>
                <a:ext cx="0" cy="702"/>
              </a:xfrm>
              <a:prstGeom prst="line">
                <a:avLst/>
              </a:prstGeom>
              <a:ln w="50800" cap="flat" cmpd="sng">
                <a:solidFill>
                  <a:srgbClr val="FF00FF"/>
                </a:solidFill>
                <a:prstDash val="solid"/>
                <a:headEnd type="none" w="med" len="med"/>
                <a:tailEnd type="none" w="med" len="med"/>
              </a:ln>
            </p:spPr>
          </p:sp>
          <p:sp>
            <p:nvSpPr>
              <p:cNvPr id="25618" name="Line 23"/>
              <p:cNvSpPr/>
              <p:nvPr/>
            </p:nvSpPr>
            <p:spPr>
              <a:xfrm>
                <a:off x="0" y="1429"/>
                <a:ext cx="748" cy="0"/>
              </a:xfrm>
              <a:prstGeom prst="line">
                <a:avLst/>
              </a:prstGeom>
              <a:ln w="50800" cap="flat" cmpd="sng">
                <a:solidFill>
                  <a:srgbClr val="FF00FF"/>
                </a:solidFill>
                <a:prstDash val="solid"/>
                <a:headEnd type="none" w="med" len="med"/>
                <a:tailEnd type="none" w="med" len="med"/>
              </a:ln>
            </p:spPr>
          </p:sp>
          <p:sp>
            <p:nvSpPr>
              <p:cNvPr id="25619" name="Line 24"/>
              <p:cNvSpPr/>
              <p:nvPr/>
            </p:nvSpPr>
            <p:spPr>
              <a:xfrm>
                <a:off x="2291" y="748"/>
                <a:ext cx="0" cy="658"/>
              </a:xfrm>
              <a:prstGeom prst="line">
                <a:avLst/>
              </a:prstGeom>
              <a:ln w="50800" cap="flat" cmpd="sng">
                <a:solidFill>
                  <a:srgbClr val="FF00FF"/>
                </a:solidFill>
                <a:prstDash val="solid"/>
                <a:headEnd type="none" w="med" len="med"/>
                <a:tailEnd type="none" w="med" len="med"/>
              </a:ln>
            </p:spPr>
          </p:sp>
          <p:sp>
            <p:nvSpPr>
              <p:cNvPr id="25620" name="Line 25"/>
              <p:cNvSpPr/>
              <p:nvPr/>
            </p:nvSpPr>
            <p:spPr>
              <a:xfrm>
                <a:off x="1674" y="1406"/>
                <a:ext cx="617" cy="0"/>
              </a:xfrm>
              <a:prstGeom prst="line">
                <a:avLst/>
              </a:prstGeom>
              <a:ln w="50800" cap="flat" cmpd="sng">
                <a:solidFill>
                  <a:srgbClr val="FF00FF"/>
                </a:solidFill>
                <a:prstDash val="solid"/>
                <a:headEnd type="none" w="med" len="med"/>
                <a:tailEnd type="none" w="med" len="med"/>
              </a:ln>
            </p:spPr>
          </p:sp>
        </p:grpSp>
      </p:grpSp>
      <p:grpSp>
        <p:nvGrpSpPr>
          <p:cNvPr id="25621" name="组合 25620"/>
          <p:cNvGrpSpPr/>
          <p:nvPr/>
        </p:nvGrpSpPr>
        <p:grpSpPr>
          <a:xfrm>
            <a:off x="3787378" y="2082615"/>
            <a:ext cx="1714500" cy="553641"/>
            <a:chOff x="0" y="0"/>
            <a:chExt cx="1440" cy="465"/>
          </a:xfrm>
        </p:grpSpPr>
        <p:sp>
          <p:nvSpPr>
            <p:cNvPr id="25622" name="Text Box 27"/>
            <p:cNvSpPr txBox="1"/>
            <p:nvPr/>
          </p:nvSpPr>
          <p:spPr>
            <a:xfrm>
              <a:off x="0" y="0"/>
              <a:ext cx="432" cy="465"/>
            </a:xfrm>
            <a:prstGeom prst="rect">
              <a:avLst/>
            </a:prstGeom>
            <a:noFill/>
            <a:ln w="9525">
              <a:noFill/>
            </a:ln>
          </p:spPr>
          <p:txBody>
            <a:bodyPr>
              <a:spAutoFit/>
            </a:bodyPr>
            <a:lstStyle/>
            <a:p>
              <a:pPr>
                <a:spcBef>
                  <a:spcPct val="50000"/>
                </a:spcBef>
              </a:pPr>
              <a:r>
                <a:rPr lang="en-US" altLang="zh-CN" sz="3000" b="1">
                  <a:solidFill>
                    <a:srgbClr val="FF3300"/>
                  </a:solidFill>
                  <a:latin typeface="Times New Roman" panose="02020603050405020304" charset="0"/>
                </a:rPr>
                <a:t>S</a:t>
              </a:r>
            </a:p>
          </p:txBody>
        </p:sp>
        <p:grpSp>
          <p:nvGrpSpPr>
            <p:cNvPr id="25623" name="组合 25622"/>
            <p:cNvGrpSpPr/>
            <p:nvPr/>
          </p:nvGrpSpPr>
          <p:grpSpPr>
            <a:xfrm rot="-5400000" flipH="1" flipV="1">
              <a:off x="552" y="-216"/>
              <a:ext cx="144" cy="768"/>
              <a:chOff x="0" y="0"/>
              <a:chExt cx="144" cy="768"/>
            </a:xfrm>
          </p:grpSpPr>
          <p:sp>
            <p:nvSpPr>
              <p:cNvPr id="25624" name="AutoShape 29"/>
              <p:cNvSpPr/>
              <p:nvPr/>
            </p:nvSpPr>
            <p:spPr>
              <a:xfrm>
                <a:off x="0" y="0"/>
                <a:ext cx="144" cy="384"/>
              </a:xfrm>
              <a:prstGeom prst="triangle">
                <a:avLst>
                  <a:gd name="adj" fmla="val 50000"/>
                </a:avLst>
              </a:prstGeom>
              <a:solidFill>
                <a:srgbClr val="CC0000"/>
              </a:solidFill>
              <a:ln w="9525" cap="flat" cmpd="sng">
                <a:solidFill>
                  <a:srgbClr val="CC0000"/>
                </a:solidFill>
                <a:prstDash val="solid"/>
                <a:miter/>
                <a:headEnd type="none" w="med" len="med"/>
                <a:tailEnd type="none" w="med" len="med"/>
              </a:ln>
            </p:spPr>
            <p:txBody>
              <a:bodyPr rot="10800000" vert="eaVert" wrap="none" anchor="ctr"/>
              <a:lstStyle/>
              <a:p>
                <a:endParaRPr lang="zh-CN" altLang="en-US" sz="3000" dirty="0">
                  <a:latin typeface="Arial" panose="020B0604020202020204" pitchFamily="34" charset="0"/>
                </a:endParaRPr>
              </a:p>
            </p:txBody>
          </p:sp>
          <p:sp>
            <p:nvSpPr>
              <p:cNvPr id="25625" name="AutoShape 30"/>
              <p:cNvSpPr/>
              <p:nvPr/>
            </p:nvSpPr>
            <p:spPr>
              <a:xfrm flipV="1">
                <a:off x="0" y="384"/>
                <a:ext cx="144" cy="384"/>
              </a:xfrm>
              <a:prstGeom prst="triangle">
                <a:avLst>
                  <a:gd name="adj" fmla="val 50000"/>
                </a:avLst>
              </a:prstGeom>
              <a:solidFill>
                <a:schemeClr val="bg2"/>
              </a:solidFill>
              <a:ln w="9525" cap="flat" cmpd="sng">
                <a:solidFill>
                  <a:srgbClr val="CC0000"/>
                </a:solidFill>
                <a:prstDash val="solid"/>
                <a:miter/>
                <a:headEnd type="none" w="med" len="med"/>
                <a:tailEnd type="none" w="med" len="med"/>
              </a:ln>
            </p:spPr>
            <p:txBody>
              <a:bodyPr rot="0" vert="eaVert" wrap="none" anchor="ctr"/>
              <a:lstStyle/>
              <a:p>
                <a:endParaRPr lang="zh-CN" altLang="en-US" sz="3000" dirty="0">
                  <a:latin typeface="Arial" panose="020B0604020202020204" pitchFamily="34" charset="0"/>
                </a:endParaRPr>
              </a:p>
            </p:txBody>
          </p:sp>
        </p:grpSp>
        <p:sp>
          <p:nvSpPr>
            <p:cNvPr id="25626" name="Text Box 31"/>
            <p:cNvSpPr txBox="1"/>
            <p:nvPr/>
          </p:nvSpPr>
          <p:spPr>
            <a:xfrm>
              <a:off x="1008" y="0"/>
              <a:ext cx="432" cy="465"/>
            </a:xfrm>
            <a:prstGeom prst="rect">
              <a:avLst/>
            </a:prstGeom>
            <a:noFill/>
            <a:ln w="9525">
              <a:noFill/>
            </a:ln>
          </p:spPr>
          <p:txBody>
            <a:bodyPr>
              <a:spAutoFit/>
            </a:bodyPr>
            <a:lstStyle/>
            <a:p>
              <a:pPr>
                <a:spcBef>
                  <a:spcPct val="50000"/>
                </a:spcBef>
              </a:pPr>
              <a:r>
                <a:rPr lang="en-US" altLang="zh-CN" sz="3000" b="1">
                  <a:solidFill>
                    <a:srgbClr val="FF3300"/>
                  </a:solidFill>
                  <a:latin typeface="Times New Roman" panose="02020603050405020304" charset="0"/>
                </a:rPr>
                <a:t>N</a:t>
              </a:r>
            </a:p>
          </p:txBody>
        </p:sp>
      </p:grpSp>
      <p:sp>
        <p:nvSpPr>
          <p:cNvPr id="25627" name="Text Box 32"/>
          <p:cNvSpPr txBox="1"/>
          <p:nvPr/>
        </p:nvSpPr>
        <p:spPr>
          <a:xfrm>
            <a:off x="2545556" y="2885096"/>
            <a:ext cx="702469" cy="553085"/>
          </a:xfrm>
          <a:prstGeom prst="rect">
            <a:avLst/>
          </a:prstGeom>
          <a:noFill/>
          <a:ln w="9525">
            <a:noFill/>
          </a:ln>
        </p:spPr>
        <p:txBody>
          <a:bodyPr>
            <a:spAutoFit/>
          </a:bodyPr>
          <a:lstStyle/>
          <a:p>
            <a:pPr>
              <a:spcBef>
                <a:spcPct val="50000"/>
              </a:spcBef>
            </a:pPr>
            <a:r>
              <a:rPr lang="en-US" altLang="zh-CN" sz="3000" b="1">
                <a:solidFill>
                  <a:srgbClr val="FF0000"/>
                </a:solidFill>
                <a:latin typeface="Times New Roman" panose="02020603050405020304" charset="0"/>
                <a:ea typeface="黑体" panose="02010609060101010101" pitchFamily="49" charset="-122"/>
              </a:rPr>
              <a:t>N</a:t>
            </a:r>
          </a:p>
        </p:txBody>
      </p:sp>
      <p:sp>
        <p:nvSpPr>
          <p:cNvPr id="25628" name="Text Box 33"/>
          <p:cNvSpPr txBox="1"/>
          <p:nvPr/>
        </p:nvSpPr>
        <p:spPr>
          <a:xfrm>
            <a:off x="5759054" y="2880334"/>
            <a:ext cx="431006" cy="553085"/>
          </a:xfrm>
          <a:prstGeom prst="rect">
            <a:avLst/>
          </a:prstGeom>
          <a:noFill/>
          <a:ln w="9525">
            <a:noFill/>
          </a:ln>
        </p:spPr>
        <p:txBody>
          <a:bodyPr>
            <a:spAutoFit/>
          </a:bodyPr>
          <a:lstStyle/>
          <a:p>
            <a:pPr>
              <a:spcBef>
                <a:spcPct val="50000"/>
              </a:spcBef>
            </a:pPr>
            <a:r>
              <a:rPr lang="en-US" altLang="zh-CN" sz="3000" b="1">
                <a:solidFill>
                  <a:srgbClr val="FF0000"/>
                </a:solidFill>
                <a:latin typeface="Times New Roman" panose="02020603050405020304" charset="0"/>
                <a:ea typeface="黑体" panose="02010609060101010101" pitchFamily="49" charset="-122"/>
              </a:rPr>
              <a:t>S</a:t>
            </a:r>
          </a:p>
        </p:txBody>
      </p:sp>
      <p:sp>
        <p:nvSpPr>
          <p:cNvPr id="25629" name="Text Box 34"/>
          <p:cNvSpPr txBox="1"/>
          <p:nvPr/>
        </p:nvSpPr>
        <p:spPr>
          <a:xfrm>
            <a:off x="3489722" y="4235265"/>
            <a:ext cx="648890" cy="598805"/>
          </a:xfrm>
          <a:prstGeom prst="rect">
            <a:avLst/>
          </a:prstGeom>
          <a:noFill/>
          <a:ln w="9525">
            <a:noFill/>
          </a:ln>
        </p:spPr>
        <p:txBody>
          <a:bodyPr>
            <a:spAutoFit/>
          </a:bodyPr>
          <a:lstStyle/>
          <a:p>
            <a:r>
              <a:rPr lang="en-US" altLang="zh-CN" sz="3300" b="1">
                <a:solidFill>
                  <a:srgbClr val="CC0000"/>
                </a:solidFill>
                <a:latin typeface="Times New Roman" panose="02020603050405020304" charset="0"/>
                <a:ea typeface="宋体" panose="02010600030101010101" pitchFamily="2" charset="-122"/>
                <a:cs typeface="Times New Roman" panose="02020603050405020304" charset="0"/>
              </a:rPr>
              <a:t>+</a:t>
            </a:r>
          </a:p>
        </p:txBody>
      </p:sp>
      <p:sp>
        <p:nvSpPr>
          <p:cNvPr id="25630" name="Oval 36"/>
          <p:cNvSpPr/>
          <p:nvPr/>
        </p:nvSpPr>
        <p:spPr>
          <a:xfrm rot="-5400000" flipV="1">
            <a:off x="4064794" y="283581"/>
            <a:ext cx="685800" cy="4699397"/>
          </a:xfrm>
          <a:prstGeom prst="ellipse">
            <a:avLst/>
          </a:prstGeom>
          <a:noFill/>
          <a:ln w="28575" cap="flat" cmpd="sng">
            <a:solidFill>
              <a:schemeClr val="tx1"/>
            </a:solidFill>
            <a:prstDash val="dash"/>
            <a:headEnd type="none" w="med" len="med"/>
            <a:tailEnd type="none" w="med" len="med"/>
          </a:ln>
        </p:spPr>
        <p:txBody>
          <a:bodyPr rot="10800000" vert="eaVert" wrap="none" anchor="ctr"/>
          <a:lstStyle/>
          <a:p>
            <a:endParaRPr lang="zh-CN" altLang="en-US" sz="1350" dirty="0">
              <a:latin typeface="Arial" panose="020B0604020202020204" pitchFamily="34" charset="0"/>
            </a:endParaRPr>
          </a:p>
        </p:txBody>
      </p:sp>
      <p:sp>
        <p:nvSpPr>
          <p:cNvPr id="25631" name="Oval 37"/>
          <p:cNvSpPr/>
          <p:nvPr/>
        </p:nvSpPr>
        <p:spPr>
          <a:xfrm rot="-5400000" flipV="1">
            <a:off x="4090988" y="1245606"/>
            <a:ext cx="685800" cy="4751784"/>
          </a:xfrm>
          <a:prstGeom prst="ellipse">
            <a:avLst/>
          </a:prstGeom>
          <a:noFill/>
          <a:ln w="28575" cap="flat" cmpd="sng">
            <a:solidFill>
              <a:schemeClr val="tx1"/>
            </a:solidFill>
            <a:prstDash val="dash"/>
            <a:headEnd type="none" w="med" len="med"/>
            <a:tailEnd type="none" w="med" len="med"/>
          </a:ln>
        </p:spPr>
        <p:txBody>
          <a:bodyPr rot="10800000" vert="eaVert" wrap="none" anchor="ctr"/>
          <a:lstStyle/>
          <a:p>
            <a:endParaRPr lang="zh-CN" altLang="en-US" sz="1350" dirty="0">
              <a:latin typeface="Times New Roman" panose="02020603050405020304" charset="0"/>
              <a:ea typeface="宋体" panose="02010600030101010101" pitchFamily="2" charset="-122"/>
              <a:cs typeface="Times New Roman" panose="02020603050405020304" charset="0"/>
            </a:endParaRPr>
          </a:p>
        </p:txBody>
      </p:sp>
      <p:sp>
        <p:nvSpPr>
          <p:cNvPr id="25632" name="Line 40"/>
          <p:cNvSpPr/>
          <p:nvPr/>
        </p:nvSpPr>
        <p:spPr>
          <a:xfrm rot="19980000" flipH="1" flipV="1">
            <a:off x="2231708" y="2723410"/>
            <a:ext cx="108347" cy="108347"/>
          </a:xfrm>
          <a:prstGeom prst="line">
            <a:avLst/>
          </a:prstGeom>
          <a:ln w="41275" cap="flat" cmpd="sng">
            <a:solidFill>
              <a:srgbClr val="CC0000"/>
            </a:solidFill>
            <a:prstDash val="solid"/>
            <a:headEnd type="none" w="med" len="med"/>
            <a:tailEnd type="triangle" w="med" len="lg"/>
          </a:ln>
        </p:spPr>
      </p:sp>
      <p:sp>
        <p:nvSpPr>
          <p:cNvPr id="25633" name="Line 42"/>
          <p:cNvSpPr/>
          <p:nvPr/>
        </p:nvSpPr>
        <p:spPr>
          <a:xfrm flipV="1">
            <a:off x="1653779" y="3100600"/>
            <a:ext cx="5663803" cy="97631"/>
          </a:xfrm>
          <a:prstGeom prst="line">
            <a:avLst/>
          </a:prstGeom>
          <a:ln w="28575" cap="flat" cmpd="sng">
            <a:solidFill>
              <a:schemeClr val="tx1"/>
            </a:solidFill>
            <a:prstDash val="dash"/>
            <a:headEnd type="none" w="med" len="med"/>
            <a:tailEnd type="none" w="med" len="med"/>
          </a:ln>
        </p:spPr>
      </p:sp>
      <p:sp>
        <p:nvSpPr>
          <p:cNvPr id="25634" name="Text Box 55"/>
          <p:cNvSpPr txBox="1"/>
          <p:nvPr/>
        </p:nvSpPr>
        <p:spPr>
          <a:xfrm>
            <a:off x="5029200" y="4262650"/>
            <a:ext cx="756047" cy="414020"/>
          </a:xfrm>
          <a:prstGeom prst="rect">
            <a:avLst/>
          </a:prstGeom>
          <a:noFill/>
          <a:ln w="9525">
            <a:noFill/>
          </a:ln>
        </p:spPr>
        <p:txBody>
          <a:bodyPr>
            <a:spAutoFit/>
          </a:bodyPr>
          <a:lstStyle/>
          <a:p>
            <a:r>
              <a:rPr lang="en-US" altLang="zh-CN" sz="2100" b="1">
                <a:solidFill>
                  <a:srgbClr val="CC0000"/>
                </a:solidFill>
                <a:latin typeface="Times New Roman" panose="02020603050405020304" charset="0"/>
                <a:ea typeface="宋体" panose="02010600030101010101" pitchFamily="2" charset="-122"/>
                <a:cs typeface="Times New Roman" panose="02020603050405020304" charset="0"/>
              </a:rPr>
              <a:t>—</a:t>
            </a:r>
          </a:p>
        </p:txBody>
      </p:sp>
      <p:grpSp>
        <p:nvGrpSpPr>
          <p:cNvPr id="25635" name="组合 25634"/>
          <p:cNvGrpSpPr/>
          <p:nvPr/>
        </p:nvGrpSpPr>
        <p:grpSpPr>
          <a:xfrm rot="300000">
            <a:off x="3053723" y="2929545"/>
            <a:ext cx="2475310" cy="375047"/>
            <a:chOff x="-15" y="-53"/>
            <a:chExt cx="2079" cy="315"/>
          </a:xfrm>
        </p:grpSpPr>
        <p:sp>
          <p:nvSpPr>
            <p:cNvPr id="25636" name="Line 45"/>
            <p:cNvSpPr/>
            <p:nvPr/>
          </p:nvSpPr>
          <p:spPr>
            <a:xfrm rot="21120000" flipV="1">
              <a:off x="-15" y="125"/>
              <a:ext cx="29" cy="137"/>
            </a:xfrm>
            <a:prstGeom prst="line">
              <a:avLst/>
            </a:prstGeom>
            <a:ln w="38100" cap="flat" cmpd="sng">
              <a:solidFill>
                <a:srgbClr val="000000"/>
              </a:solidFill>
              <a:prstDash val="solid"/>
              <a:headEnd type="none" w="med" len="med"/>
              <a:tailEnd type="triangle" w="med" len="lg"/>
            </a:ln>
          </p:spPr>
        </p:sp>
        <p:sp>
          <p:nvSpPr>
            <p:cNvPr id="25637" name="Line 45"/>
            <p:cNvSpPr/>
            <p:nvPr/>
          </p:nvSpPr>
          <p:spPr>
            <a:xfrm rot="180000" flipV="1">
              <a:off x="354" y="93"/>
              <a:ext cx="0" cy="135"/>
            </a:xfrm>
            <a:prstGeom prst="line">
              <a:avLst/>
            </a:prstGeom>
            <a:ln w="38100" cap="flat" cmpd="sng">
              <a:solidFill>
                <a:srgbClr val="000000"/>
              </a:solidFill>
              <a:prstDash val="solid"/>
              <a:headEnd type="none" w="med" len="med"/>
              <a:tailEnd type="triangle" w="med" len="lg"/>
            </a:ln>
          </p:spPr>
        </p:sp>
        <p:grpSp>
          <p:nvGrpSpPr>
            <p:cNvPr id="25638" name="组合 25637"/>
            <p:cNvGrpSpPr/>
            <p:nvPr/>
          </p:nvGrpSpPr>
          <p:grpSpPr>
            <a:xfrm>
              <a:off x="642" y="-53"/>
              <a:ext cx="1422" cy="255"/>
              <a:chOff x="-15" y="-75"/>
              <a:chExt cx="1422" cy="255"/>
            </a:xfrm>
          </p:grpSpPr>
          <p:sp>
            <p:nvSpPr>
              <p:cNvPr id="25639" name="Line 45"/>
              <p:cNvSpPr/>
              <p:nvPr/>
            </p:nvSpPr>
            <p:spPr>
              <a:xfrm flipV="1">
                <a:off x="-15" y="45"/>
                <a:ext cx="0" cy="135"/>
              </a:xfrm>
              <a:prstGeom prst="line">
                <a:avLst/>
              </a:prstGeom>
              <a:ln w="38100" cap="flat" cmpd="sng">
                <a:solidFill>
                  <a:srgbClr val="000000"/>
                </a:solidFill>
                <a:prstDash val="solid"/>
                <a:headEnd type="none" w="med" len="med"/>
                <a:tailEnd type="triangle" w="med" len="lg"/>
              </a:ln>
            </p:spPr>
          </p:sp>
          <p:sp>
            <p:nvSpPr>
              <p:cNvPr id="25640" name="Line 45"/>
              <p:cNvSpPr/>
              <p:nvPr/>
            </p:nvSpPr>
            <p:spPr>
              <a:xfrm flipV="1">
                <a:off x="275" y="29"/>
                <a:ext cx="0" cy="135"/>
              </a:xfrm>
              <a:prstGeom prst="line">
                <a:avLst/>
              </a:prstGeom>
              <a:ln w="38100" cap="flat" cmpd="sng">
                <a:solidFill>
                  <a:srgbClr val="000000"/>
                </a:solidFill>
                <a:prstDash val="solid"/>
                <a:headEnd type="none" w="med" len="med"/>
                <a:tailEnd type="triangle" w="med" len="lg"/>
              </a:ln>
            </p:spPr>
          </p:sp>
          <p:sp>
            <p:nvSpPr>
              <p:cNvPr id="25641" name="Line 45"/>
              <p:cNvSpPr/>
              <p:nvPr/>
            </p:nvSpPr>
            <p:spPr>
              <a:xfrm flipV="1">
                <a:off x="562" y="-1"/>
                <a:ext cx="0" cy="135"/>
              </a:xfrm>
              <a:prstGeom prst="line">
                <a:avLst/>
              </a:prstGeom>
              <a:ln w="38100" cap="flat" cmpd="sng">
                <a:solidFill>
                  <a:srgbClr val="000000"/>
                </a:solidFill>
                <a:prstDash val="solid"/>
                <a:headEnd type="none" w="med" len="med"/>
                <a:tailEnd type="triangle" w="med" len="lg"/>
              </a:ln>
            </p:spPr>
          </p:sp>
          <p:sp>
            <p:nvSpPr>
              <p:cNvPr id="25642" name="Line 45"/>
              <p:cNvSpPr/>
              <p:nvPr/>
            </p:nvSpPr>
            <p:spPr>
              <a:xfrm flipV="1">
                <a:off x="851" y="-21"/>
                <a:ext cx="0" cy="135"/>
              </a:xfrm>
              <a:prstGeom prst="line">
                <a:avLst/>
              </a:prstGeom>
              <a:ln w="38100" cap="flat" cmpd="sng">
                <a:solidFill>
                  <a:srgbClr val="000000"/>
                </a:solidFill>
                <a:prstDash val="solid"/>
                <a:headEnd type="none" w="med" len="med"/>
                <a:tailEnd type="triangle" w="med" len="lg"/>
              </a:ln>
            </p:spPr>
          </p:sp>
          <p:sp>
            <p:nvSpPr>
              <p:cNvPr id="25643" name="Line 45"/>
              <p:cNvSpPr/>
              <p:nvPr/>
            </p:nvSpPr>
            <p:spPr>
              <a:xfrm flipV="1">
                <a:off x="1119" y="-45"/>
                <a:ext cx="0" cy="135"/>
              </a:xfrm>
              <a:prstGeom prst="line">
                <a:avLst/>
              </a:prstGeom>
              <a:ln w="38100" cap="flat" cmpd="sng">
                <a:solidFill>
                  <a:srgbClr val="000000"/>
                </a:solidFill>
                <a:prstDash val="solid"/>
                <a:headEnd type="none" w="med" len="med"/>
                <a:tailEnd type="triangle" w="med" len="lg"/>
              </a:ln>
            </p:spPr>
          </p:sp>
          <p:sp>
            <p:nvSpPr>
              <p:cNvPr id="25644" name="Line 45"/>
              <p:cNvSpPr/>
              <p:nvPr/>
            </p:nvSpPr>
            <p:spPr>
              <a:xfrm flipV="1">
                <a:off x="1407" y="-75"/>
                <a:ext cx="0" cy="135"/>
              </a:xfrm>
              <a:prstGeom prst="line">
                <a:avLst/>
              </a:prstGeom>
              <a:ln w="38100" cap="flat" cmpd="sng">
                <a:solidFill>
                  <a:srgbClr val="000000"/>
                </a:solidFill>
                <a:prstDash val="solid"/>
                <a:headEnd type="none" w="med" len="med"/>
                <a:tailEnd type="triangle" w="med" len="lg"/>
              </a:ln>
            </p:spPr>
          </p:sp>
        </p:grpSp>
      </p:grpSp>
      <p:sp>
        <p:nvSpPr>
          <p:cNvPr id="25645" name="Line 45"/>
          <p:cNvSpPr/>
          <p:nvPr/>
        </p:nvSpPr>
        <p:spPr>
          <a:xfrm>
            <a:off x="5759054" y="3744727"/>
            <a:ext cx="0" cy="160735"/>
          </a:xfrm>
          <a:prstGeom prst="line">
            <a:avLst/>
          </a:prstGeom>
          <a:ln w="38100" cap="flat" cmpd="sng">
            <a:solidFill>
              <a:srgbClr val="000000"/>
            </a:solidFill>
            <a:prstDash val="solid"/>
            <a:headEnd type="none" w="med" len="med"/>
            <a:tailEnd type="triangle" w="med" len="lg"/>
          </a:ln>
        </p:spPr>
      </p:sp>
      <p:sp>
        <p:nvSpPr>
          <p:cNvPr id="25646" name="Line 45"/>
          <p:cNvSpPr/>
          <p:nvPr/>
        </p:nvSpPr>
        <p:spPr>
          <a:xfrm flipH="1" flipV="1">
            <a:off x="3031331" y="3636381"/>
            <a:ext cx="0" cy="160734"/>
          </a:xfrm>
          <a:prstGeom prst="line">
            <a:avLst/>
          </a:prstGeom>
          <a:ln w="38100" cap="flat" cmpd="sng">
            <a:solidFill>
              <a:srgbClr val="000000"/>
            </a:solidFill>
            <a:prstDash val="solid"/>
            <a:headEnd type="none" w="med" len="med"/>
            <a:tailEnd type="triangle" w="med" len="lg"/>
          </a:ln>
        </p:spPr>
      </p:sp>
      <p:sp>
        <p:nvSpPr>
          <p:cNvPr id="25647" name="Line 40"/>
          <p:cNvSpPr/>
          <p:nvPr/>
        </p:nvSpPr>
        <p:spPr>
          <a:xfrm rot="360000" flipH="1">
            <a:off x="2140744" y="3451596"/>
            <a:ext cx="161925" cy="80963"/>
          </a:xfrm>
          <a:prstGeom prst="line">
            <a:avLst/>
          </a:prstGeom>
          <a:ln w="41275" cap="flat" cmpd="sng">
            <a:solidFill>
              <a:srgbClr val="CC0000"/>
            </a:solidFill>
            <a:prstDash val="solid"/>
            <a:headEnd type="none" w="med" len="med"/>
            <a:tailEnd type="triangle" w="med" len="lg"/>
          </a:ln>
        </p:spPr>
      </p:sp>
      <p:sp>
        <p:nvSpPr>
          <p:cNvPr id="25648" name="Line 40"/>
          <p:cNvSpPr/>
          <p:nvPr/>
        </p:nvSpPr>
        <p:spPr>
          <a:xfrm flipH="1">
            <a:off x="2023825" y="3192754"/>
            <a:ext cx="189309" cy="0"/>
          </a:xfrm>
          <a:prstGeom prst="line">
            <a:avLst/>
          </a:prstGeom>
          <a:ln w="41275" cap="flat" cmpd="sng">
            <a:solidFill>
              <a:srgbClr val="CC0000"/>
            </a:solidFill>
            <a:prstDash val="solid"/>
            <a:headEnd type="none" w="med" len="med"/>
            <a:tailEnd type="triangle" w="med" len="lg"/>
          </a:ln>
        </p:spPr>
      </p:sp>
      <p:sp>
        <p:nvSpPr>
          <p:cNvPr id="25649" name="Line 40"/>
          <p:cNvSpPr/>
          <p:nvPr/>
        </p:nvSpPr>
        <p:spPr>
          <a:xfrm flipH="1" flipV="1">
            <a:off x="6460331" y="3451834"/>
            <a:ext cx="189310" cy="53579"/>
          </a:xfrm>
          <a:prstGeom prst="line">
            <a:avLst/>
          </a:prstGeom>
          <a:ln w="41275" cap="flat" cmpd="sng">
            <a:solidFill>
              <a:srgbClr val="CC0000"/>
            </a:solidFill>
            <a:prstDash val="solid"/>
            <a:headEnd type="none" w="med" len="med"/>
            <a:tailEnd type="triangle" w="med" len="lg"/>
          </a:ln>
        </p:spPr>
      </p:sp>
      <p:sp>
        <p:nvSpPr>
          <p:cNvPr id="25650" name="Line 40"/>
          <p:cNvSpPr/>
          <p:nvPr/>
        </p:nvSpPr>
        <p:spPr>
          <a:xfrm flipH="1">
            <a:off x="6487716" y="2750556"/>
            <a:ext cx="134540" cy="53578"/>
          </a:xfrm>
          <a:prstGeom prst="line">
            <a:avLst/>
          </a:prstGeom>
          <a:ln w="41275" cap="flat" cmpd="sng">
            <a:solidFill>
              <a:srgbClr val="CC0000"/>
            </a:solidFill>
            <a:prstDash val="solid"/>
            <a:headEnd type="none" w="med" len="med"/>
            <a:tailEnd type="triangle" w="med" len="lg"/>
          </a:ln>
        </p:spPr>
      </p:sp>
      <p:sp>
        <p:nvSpPr>
          <p:cNvPr id="25651" name="Line 40"/>
          <p:cNvSpPr/>
          <p:nvPr/>
        </p:nvSpPr>
        <p:spPr>
          <a:xfrm flipH="1">
            <a:off x="6541294" y="3127984"/>
            <a:ext cx="189310" cy="0"/>
          </a:xfrm>
          <a:prstGeom prst="line">
            <a:avLst/>
          </a:prstGeom>
          <a:ln w="41275" cap="flat" cmpd="sng">
            <a:solidFill>
              <a:srgbClr val="CC0000"/>
            </a:solidFill>
            <a:prstDash val="solid"/>
            <a:headEnd type="none" w="med" len="med"/>
            <a:tailEnd type="triangle" w="med" len="lg"/>
          </a:ln>
        </p:spPr>
      </p:sp>
      <p:sp>
        <p:nvSpPr>
          <p:cNvPr id="25652" name="Line 40"/>
          <p:cNvSpPr/>
          <p:nvPr/>
        </p:nvSpPr>
        <p:spPr>
          <a:xfrm rot="480000" flipV="1">
            <a:off x="5524024" y="2329312"/>
            <a:ext cx="167640" cy="18574"/>
          </a:xfrm>
          <a:prstGeom prst="line">
            <a:avLst/>
          </a:prstGeom>
          <a:ln w="41275" cap="flat" cmpd="sng">
            <a:solidFill>
              <a:srgbClr val="CC0000"/>
            </a:solidFill>
            <a:prstDash val="solid"/>
            <a:headEnd type="none" w="med" len="med"/>
            <a:tailEnd type="triangle" w="med" len="lg"/>
          </a:ln>
        </p:spPr>
      </p:sp>
      <p:sp>
        <p:nvSpPr>
          <p:cNvPr id="2" name="文本框 1"/>
          <p:cNvSpPr txBox="1"/>
          <p:nvPr/>
        </p:nvSpPr>
        <p:spPr>
          <a:xfrm>
            <a:off x="4049554" y="4025239"/>
            <a:ext cx="872490" cy="506730"/>
          </a:xfrm>
          <a:prstGeom prst="rect">
            <a:avLst/>
          </a:prstGeom>
          <a:noFill/>
        </p:spPr>
        <p:txBody>
          <a:bodyPr wrap="none" rtlCol="0" anchor="t">
            <a:spAutoFit/>
          </a:bodyPr>
          <a:lstStyle/>
          <a:p>
            <a:r>
              <a:rPr lang="zh-CN" altLang="en-US" sz="2700" b="1" dirty="0">
                <a:latin typeface="Times New Roman" panose="02020603050405020304" charset="0"/>
                <a:ea typeface="宋体" panose="02010600030101010101" pitchFamily="2" charset="-122"/>
                <a:cs typeface="Times New Roman" panose="02020603050405020304" charset="0"/>
                <a:sym typeface="+mn-ea"/>
              </a:rPr>
              <a:t>电源</a:t>
            </a:r>
            <a:endParaRPr lang="zh-CN" altLang="en-US" sz="2700" b="1"/>
          </a:p>
        </p:txBody>
      </p:sp>
      <p:pic>
        <p:nvPicPr>
          <p:cNvPr id="11" name="图片 10"/>
          <p:cNvPicPr>
            <a:picLocks noChangeAspect="1"/>
          </p:cNvPicPr>
          <p:nvPr/>
        </p:nvPicPr>
        <p:blipFill>
          <a:blip r:embed="rId2" cstate="print"/>
          <a:stretch>
            <a:fillRect/>
          </a:stretch>
        </p:blipFill>
        <p:spPr>
          <a:xfrm>
            <a:off x="3211830" y="2565056"/>
            <a:ext cx="2179796" cy="1766888"/>
          </a:xfrm>
          <a:prstGeom prst="rect">
            <a:avLst/>
          </a:prstGeom>
          <a:noFill/>
          <a:ln w="9525">
            <a:noFill/>
          </a:ln>
        </p:spPr>
      </p:pic>
      <p:grpSp>
        <p:nvGrpSpPr>
          <p:cNvPr id="67" name="组合 3"/>
          <p:cNvGrpSpPr/>
          <p:nvPr/>
        </p:nvGrpSpPr>
        <p:grpSpPr bwMode="auto">
          <a:xfrm>
            <a:off x="3371850" y="392166"/>
            <a:ext cx="1879997" cy="474345"/>
            <a:chOff x="497257" y="753279"/>
            <a:chExt cx="1881032" cy="475146"/>
          </a:xfrm>
        </p:grpSpPr>
        <p:grpSp>
          <p:nvGrpSpPr>
            <p:cNvPr id="68" name="组合 2"/>
            <p:cNvGrpSpPr/>
            <p:nvPr/>
          </p:nvGrpSpPr>
          <p:grpSpPr bwMode="auto">
            <a:xfrm>
              <a:off x="552450" y="789083"/>
              <a:ext cx="1787356" cy="419195"/>
              <a:chOff x="3014293" y="-540899"/>
              <a:chExt cx="1787356" cy="419195"/>
            </a:xfrm>
          </p:grpSpPr>
          <p:sp>
            <p:nvSpPr>
              <p:cNvPr id="70"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71"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72"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73"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69"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63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65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564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65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64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6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6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62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5635"/>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5645"/>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2564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5629"/>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56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27" grpId="0"/>
      <p:bldP spid="25628" grpId="0"/>
      <p:bldP spid="25629" grpId="0"/>
      <p:bldP spid="256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文本框 87041"/>
          <p:cNvSpPr txBox="1"/>
          <p:nvPr/>
        </p:nvSpPr>
        <p:spPr>
          <a:xfrm>
            <a:off x="191929" y="969142"/>
            <a:ext cx="8645366" cy="1198880"/>
          </a:xfrm>
          <a:prstGeom prst="rect">
            <a:avLst/>
          </a:prstGeom>
          <a:noFill/>
          <a:ln w="9525">
            <a:noFill/>
          </a:ln>
        </p:spPr>
        <p:txBody>
          <a:bodyPr wrap="square">
            <a:spAutoFit/>
          </a:bodyPr>
          <a:lstStyle/>
          <a:p>
            <a:pPr>
              <a:lnSpc>
                <a:spcPct val="150000"/>
              </a:lnSpc>
              <a:spcBef>
                <a:spcPct val="50000"/>
              </a:spcBef>
              <a:buClrTx/>
            </a:pPr>
            <a:r>
              <a:rPr lang="en-US" altLang="zh-CN" sz="2400" b="1" dirty="0" smtClean="0">
                <a:solidFill>
                  <a:srgbClr val="0000FF"/>
                </a:solidFill>
                <a:latin typeface="Times New Roman" panose="02020603050405020304" charset="0"/>
                <a:ea typeface="楷体" panose="02010609060101010101" pitchFamily="49" charset="-122"/>
                <a:cs typeface="Times New Roman" panose="02020603050405020304" charset="0"/>
              </a:rPr>
              <a:t>5.</a:t>
            </a:r>
            <a:r>
              <a:rPr lang="en-US" sz="2400" b="1" dirty="0" smtClean="0">
                <a:latin typeface="Times New Roman" panose="02020603050405020304" charset="0"/>
                <a:ea typeface="楷体" panose="02010609060101010101" pitchFamily="49" charset="-122"/>
                <a:cs typeface="Times New Roman" panose="02020603050405020304" charset="0"/>
              </a:rPr>
              <a:t>（</a:t>
            </a:r>
            <a:r>
              <a:rPr lang="en-US" sz="2400" b="1" dirty="0">
                <a:latin typeface="Times New Roman" panose="02020603050405020304" charset="0"/>
                <a:ea typeface="楷体" panose="02010609060101010101" pitchFamily="49" charset="-122"/>
                <a:cs typeface="Times New Roman" panose="02020603050405020304" charset="0"/>
              </a:rPr>
              <a:t>天津</a:t>
            </a:r>
            <a:r>
              <a:rPr lang="zh-CN" altLang="en-US" sz="2400" b="1" dirty="0">
                <a:latin typeface="Times New Roman" panose="02020603050405020304" charset="0"/>
                <a:ea typeface="楷体" panose="02010609060101010101" pitchFamily="49" charset="-122"/>
                <a:cs typeface="Times New Roman" panose="02020603050405020304" charset="0"/>
              </a:rPr>
              <a:t>中考</a:t>
            </a:r>
            <a:r>
              <a:rPr lang="en-US" sz="2400" b="1" dirty="0">
                <a:latin typeface="Times New Roman" panose="02020603050405020304" charset="0"/>
                <a:ea typeface="楷体" panose="02010609060101010101" pitchFamily="49" charset="-122"/>
                <a:cs typeface="Times New Roman" panose="02020603050405020304" charset="0"/>
              </a:rPr>
              <a:t>）</a:t>
            </a:r>
            <a:r>
              <a:rPr lang="zh-CN" altLang="en-US" sz="2400" b="1" dirty="0">
                <a:latin typeface="Times New Roman" panose="02020603050405020304" charset="0"/>
                <a:ea typeface="楷体" panose="02010609060101010101" pitchFamily="49" charset="-122"/>
                <a:cs typeface="Times New Roman" panose="02020603050405020304" charset="0"/>
              </a:rPr>
              <a:t>在下图中已知通电螺线管的磁极的极性和电池正负极，请画出线圈的绕线。</a:t>
            </a:r>
          </a:p>
        </p:txBody>
      </p:sp>
      <p:sp>
        <p:nvSpPr>
          <p:cNvPr id="43010" name="矩形 87042"/>
          <p:cNvSpPr/>
          <p:nvPr/>
        </p:nvSpPr>
        <p:spPr>
          <a:xfrm>
            <a:off x="3214981" y="2619825"/>
            <a:ext cx="3086100" cy="742950"/>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
        <p:nvSpPr>
          <p:cNvPr id="43011" name="直接连接符 87043"/>
          <p:cNvSpPr/>
          <p:nvPr/>
        </p:nvSpPr>
        <p:spPr>
          <a:xfrm flipH="1" flipV="1">
            <a:off x="3592195" y="3362960"/>
            <a:ext cx="635" cy="914400"/>
          </a:xfrm>
          <a:prstGeom prst="line">
            <a:avLst/>
          </a:prstGeom>
          <a:ln w="38100" cap="flat" cmpd="sng">
            <a:solidFill>
              <a:schemeClr val="tx1"/>
            </a:solidFill>
            <a:prstDash val="solid"/>
            <a:headEnd type="none" w="med" len="med"/>
            <a:tailEnd type="none" w="med" len="med"/>
          </a:ln>
        </p:spPr>
        <p:txBody>
          <a:bodyPr/>
          <a:lstStyle/>
          <a:p>
            <a:endParaRPr lang="zh-CN" altLang="en-US" sz="1350">
              <a:latin typeface="Times New Roman" panose="02020603050405020304" charset="0"/>
              <a:ea typeface="宋体" panose="02010600030101010101" pitchFamily="2" charset="-122"/>
            </a:endParaRPr>
          </a:p>
        </p:txBody>
      </p:sp>
      <p:sp>
        <p:nvSpPr>
          <p:cNvPr id="43012" name="直接连接符 87044"/>
          <p:cNvSpPr/>
          <p:nvPr/>
        </p:nvSpPr>
        <p:spPr>
          <a:xfrm>
            <a:off x="5901055" y="3368040"/>
            <a:ext cx="635" cy="908685"/>
          </a:xfrm>
          <a:prstGeom prst="line">
            <a:avLst/>
          </a:prstGeom>
          <a:ln w="38100" cap="flat" cmpd="sng">
            <a:solidFill>
              <a:schemeClr val="tx1"/>
            </a:solidFill>
            <a:prstDash val="solid"/>
            <a:headEnd type="none" w="med" len="med"/>
            <a:tailEnd type="none" w="med" len="med"/>
          </a:ln>
        </p:spPr>
        <p:txBody>
          <a:bodyPr/>
          <a:lstStyle/>
          <a:p>
            <a:endParaRPr lang="zh-CN" altLang="en-US" sz="1350">
              <a:latin typeface="Times New Roman" panose="02020603050405020304" charset="0"/>
              <a:ea typeface="宋体" panose="02010600030101010101" pitchFamily="2" charset="-122"/>
            </a:endParaRPr>
          </a:p>
        </p:txBody>
      </p:sp>
      <p:sp>
        <p:nvSpPr>
          <p:cNvPr id="43013" name="文本框 87045"/>
          <p:cNvSpPr txBox="1"/>
          <p:nvPr/>
        </p:nvSpPr>
        <p:spPr>
          <a:xfrm>
            <a:off x="3214981" y="2699835"/>
            <a:ext cx="342900" cy="553085"/>
          </a:xfrm>
          <a:prstGeom prst="rect">
            <a:avLst/>
          </a:prstGeom>
          <a:noFill/>
          <a:ln w="9525">
            <a:noFill/>
          </a:ln>
        </p:spPr>
        <p:txBody>
          <a:bodyPr>
            <a:spAutoFit/>
          </a:bodyPr>
          <a:lstStyle/>
          <a:p>
            <a:pPr>
              <a:spcBef>
                <a:spcPct val="50000"/>
              </a:spcBef>
              <a:buClrTx/>
            </a:pPr>
            <a:r>
              <a:rPr lang="en-US" altLang="zh-CN" sz="3000" b="1">
                <a:latin typeface="Times New Roman" panose="02020603050405020304" charset="0"/>
                <a:ea typeface="宋体" panose="02010600030101010101" pitchFamily="2" charset="-122"/>
                <a:cs typeface="Times New Roman" panose="02020603050405020304" charset="0"/>
              </a:rPr>
              <a:t>S</a:t>
            </a:r>
          </a:p>
        </p:txBody>
      </p:sp>
      <p:sp>
        <p:nvSpPr>
          <p:cNvPr id="43014" name="文本框 87046"/>
          <p:cNvSpPr txBox="1"/>
          <p:nvPr/>
        </p:nvSpPr>
        <p:spPr>
          <a:xfrm>
            <a:off x="5901031" y="2657925"/>
            <a:ext cx="514350" cy="553085"/>
          </a:xfrm>
          <a:prstGeom prst="rect">
            <a:avLst/>
          </a:prstGeom>
          <a:noFill/>
          <a:ln w="9525">
            <a:noFill/>
          </a:ln>
        </p:spPr>
        <p:txBody>
          <a:bodyPr>
            <a:spAutoFit/>
          </a:bodyPr>
          <a:lstStyle/>
          <a:p>
            <a:pPr>
              <a:spcBef>
                <a:spcPct val="50000"/>
              </a:spcBef>
              <a:buClrTx/>
            </a:pPr>
            <a:r>
              <a:rPr lang="en-US" altLang="zh-CN" sz="3000" b="1">
                <a:latin typeface="Times New Roman" panose="02020603050405020304" charset="0"/>
                <a:ea typeface="宋体" panose="02010600030101010101" pitchFamily="2" charset="-122"/>
                <a:cs typeface="Times New Roman" panose="02020603050405020304" charset="0"/>
              </a:rPr>
              <a:t>N</a:t>
            </a:r>
          </a:p>
        </p:txBody>
      </p:sp>
      <p:sp>
        <p:nvSpPr>
          <p:cNvPr id="87048" name="任意多边形 87047"/>
          <p:cNvSpPr/>
          <p:nvPr/>
        </p:nvSpPr>
        <p:spPr>
          <a:xfrm flipH="1" flipV="1">
            <a:off x="5558131" y="2429325"/>
            <a:ext cx="342900" cy="1123950"/>
          </a:xfrm>
          <a:custGeom>
            <a:avLst/>
            <a:gdLst/>
            <a:ahLst/>
            <a:cxnLst/>
            <a:rect l="0" t="0" r="0" b="0"/>
            <a:pathLst>
              <a:path w="288" h="944">
                <a:moveTo>
                  <a:pt x="0" y="784"/>
                </a:moveTo>
                <a:cubicBezTo>
                  <a:pt x="8" y="864"/>
                  <a:pt x="16" y="944"/>
                  <a:pt x="48" y="832"/>
                </a:cubicBezTo>
                <a:cubicBezTo>
                  <a:pt x="80" y="720"/>
                  <a:pt x="152" y="224"/>
                  <a:pt x="192" y="112"/>
                </a:cubicBezTo>
                <a:cubicBezTo>
                  <a:pt x="232" y="0"/>
                  <a:pt x="260" y="80"/>
                  <a:pt x="288" y="160"/>
                </a:cubicBezTo>
              </a:path>
            </a:pathLst>
          </a:custGeom>
          <a:noFill/>
          <a:ln w="38100" cap="flat" cmpd="sng">
            <a:solidFill>
              <a:schemeClr val="tx1"/>
            </a:solidFill>
            <a:prstDash val="solid"/>
            <a:round/>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
        <p:nvSpPr>
          <p:cNvPr id="87049" name="任意多边形 87048"/>
          <p:cNvSpPr/>
          <p:nvPr/>
        </p:nvSpPr>
        <p:spPr>
          <a:xfrm flipH="1">
            <a:off x="3592647" y="2455519"/>
            <a:ext cx="160020" cy="1019175"/>
          </a:xfrm>
          <a:custGeom>
            <a:avLst/>
            <a:gdLst/>
            <a:ahLst/>
            <a:cxnLst/>
            <a:rect l="0" t="0" r="0" b="0"/>
            <a:pathLst>
              <a:path w="192" h="856">
                <a:moveTo>
                  <a:pt x="0" y="136"/>
                </a:moveTo>
                <a:cubicBezTo>
                  <a:pt x="12" y="88"/>
                  <a:pt x="24" y="40"/>
                  <a:pt x="48" y="40"/>
                </a:cubicBezTo>
                <a:cubicBezTo>
                  <a:pt x="72" y="40"/>
                  <a:pt x="120" y="0"/>
                  <a:pt x="144" y="136"/>
                </a:cubicBezTo>
                <a:cubicBezTo>
                  <a:pt x="168" y="272"/>
                  <a:pt x="184" y="736"/>
                  <a:pt x="192" y="856"/>
                </a:cubicBezTo>
              </a:path>
            </a:pathLst>
          </a:custGeom>
          <a:noFill/>
          <a:ln w="38100" cap="flat" cmpd="sng">
            <a:solidFill>
              <a:schemeClr val="tx1"/>
            </a:solidFill>
            <a:prstDash val="solid"/>
            <a:round/>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
        <p:nvSpPr>
          <p:cNvPr id="43017" name="直接连接符 87049"/>
          <p:cNvSpPr/>
          <p:nvPr/>
        </p:nvSpPr>
        <p:spPr>
          <a:xfrm>
            <a:off x="3592171" y="4258125"/>
            <a:ext cx="1052036" cy="476"/>
          </a:xfrm>
          <a:prstGeom prst="line">
            <a:avLst/>
          </a:prstGeom>
          <a:ln w="38100" cap="flat" cmpd="sng">
            <a:solidFill>
              <a:schemeClr val="tx1"/>
            </a:solidFill>
            <a:prstDash val="solid"/>
            <a:headEnd type="none" w="med" len="med"/>
            <a:tailEnd type="none" w="med" len="med"/>
          </a:ln>
        </p:spPr>
        <p:txBody>
          <a:bodyPr/>
          <a:lstStyle/>
          <a:p>
            <a:endParaRPr lang="zh-CN" altLang="en-US" sz="1350">
              <a:latin typeface="Times New Roman" panose="02020603050405020304" charset="0"/>
              <a:ea typeface="宋体" panose="02010600030101010101" pitchFamily="2" charset="-122"/>
            </a:endParaRPr>
          </a:p>
        </p:txBody>
      </p:sp>
      <p:sp>
        <p:nvSpPr>
          <p:cNvPr id="43018" name="直接连接符 87050"/>
          <p:cNvSpPr/>
          <p:nvPr/>
        </p:nvSpPr>
        <p:spPr>
          <a:xfrm>
            <a:off x="4815181" y="4258125"/>
            <a:ext cx="1085850" cy="0"/>
          </a:xfrm>
          <a:prstGeom prst="line">
            <a:avLst/>
          </a:prstGeom>
          <a:ln w="38100" cap="flat" cmpd="sng">
            <a:solidFill>
              <a:schemeClr val="tx1"/>
            </a:solidFill>
            <a:prstDash val="solid"/>
            <a:headEnd type="none" w="med" len="med"/>
            <a:tailEnd type="none" w="med" len="med"/>
          </a:ln>
        </p:spPr>
        <p:txBody>
          <a:bodyPr/>
          <a:lstStyle/>
          <a:p>
            <a:endParaRPr lang="zh-CN" altLang="en-US" sz="1350">
              <a:latin typeface="Times New Roman" panose="02020603050405020304" charset="0"/>
              <a:ea typeface="宋体" panose="02010600030101010101" pitchFamily="2" charset="-122"/>
            </a:endParaRPr>
          </a:p>
        </p:txBody>
      </p:sp>
      <p:sp>
        <p:nvSpPr>
          <p:cNvPr id="43019" name="直接连接符 87051"/>
          <p:cNvSpPr/>
          <p:nvPr/>
        </p:nvSpPr>
        <p:spPr>
          <a:xfrm>
            <a:off x="4815181" y="3886650"/>
            <a:ext cx="0" cy="742950"/>
          </a:xfrm>
          <a:prstGeom prst="line">
            <a:avLst/>
          </a:prstGeom>
          <a:ln w="38100" cap="flat" cmpd="sng">
            <a:solidFill>
              <a:schemeClr val="tx1"/>
            </a:solidFill>
            <a:prstDash val="solid"/>
            <a:headEnd type="none" w="med" len="med"/>
            <a:tailEnd type="none" w="med" len="med"/>
          </a:ln>
        </p:spPr>
        <p:txBody>
          <a:bodyPr/>
          <a:lstStyle/>
          <a:p>
            <a:endParaRPr lang="zh-CN" altLang="en-US" sz="1350">
              <a:latin typeface="Times New Roman" panose="02020603050405020304" charset="0"/>
              <a:ea typeface="宋体" panose="02010600030101010101" pitchFamily="2" charset="-122"/>
            </a:endParaRPr>
          </a:p>
        </p:txBody>
      </p:sp>
      <p:sp>
        <p:nvSpPr>
          <p:cNvPr id="43020" name="直接连接符 87052"/>
          <p:cNvSpPr/>
          <p:nvPr/>
        </p:nvSpPr>
        <p:spPr>
          <a:xfrm>
            <a:off x="4643731" y="4058100"/>
            <a:ext cx="0" cy="400050"/>
          </a:xfrm>
          <a:prstGeom prst="line">
            <a:avLst/>
          </a:prstGeom>
          <a:ln w="76200" cap="flat" cmpd="sng">
            <a:solidFill>
              <a:schemeClr val="tx1"/>
            </a:solidFill>
            <a:prstDash val="solid"/>
            <a:headEnd type="none" w="med" len="med"/>
            <a:tailEnd type="none" w="med" len="med"/>
          </a:ln>
        </p:spPr>
        <p:txBody>
          <a:bodyPr/>
          <a:lstStyle/>
          <a:p>
            <a:endParaRPr lang="zh-CN" altLang="en-US" sz="1350">
              <a:latin typeface="Times New Roman" panose="02020603050405020304" charset="0"/>
              <a:ea typeface="宋体" panose="02010600030101010101" pitchFamily="2" charset="-122"/>
            </a:endParaRPr>
          </a:p>
        </p:txBody>
      </p:sp>
      <p:sp>
        <p:nvSpPr>
          <p:cNvPr id="87054" name="任意多边形 87053"/>
          <p:cNvSpPr/>
          <p:nvPr/>
        </p:nvSpPr>
        <p:spPr>
          <a:xfrm flipH="1" flipV="1">
            <a:off x="5158081" y="2429325"/>
            <a:ext cx="342900" cy="1123950"/>
          </a:xfrm>
          <a:custGeom>
            <a:avLst/>
            <a:gdLst/>
            <a:ahLst/>
            <a:cxnLst/>
            <a:rect l="0" t="0" r="0" b="0"/>
            <a:pathLst>
              <a:path w="288" h="944">
                <a:moveTo>
                  <a:pt x="0" y="784"/>
                </a:moveTo>
                <a:cubicBezTo>
                  <a:pt x="8" y="864"/>
                  <a:pt x="16" y="944"/>
                  <a:pt x="48" y="832"/>
                </a:cubicBezTo>
                <a:cubicBezTo>
                  <a:pt x="80" y="720"/>
                  <a:pt x="152" y="224"/>
                  <a:pt x="192" y="112"/>
                </a:cubicBezTo>
                <a:cubicBezTo>
                  <a:pt x="232" y="0"/>
                  <a:pt x="260" y="80"/>
                  <a:pt x="288" y="160"/>
                </a:cubicBezTo>
              </a:path>
            </a:pathLst>
          </a:custGeom>
          <a:noFill/>
          <a:ln w="38100" cap="flat" cmpd="sng">
            <a:solidFill>
              <a:schemeClr val="tx1"/>
            </a:solidFill>
            <a:prstDash val="solid"/>
            <a:round/>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
        <p:nvSpPr>
          <p:cNvPr id="87055" name="任意多边形 87054"/>
          <p:cNvSpPr/>
          <p:nvPr/>
        </p:nvSpPr>
        <p:spPr>
          <a:xfrm flipH="1" flipV="1">
            <a:off x="4758031" y="2429325"/>
            <a:ext cx="342900" cy="1123950"/>
          </a:xfrm>
          <a:custGeom>
            <a:avLst/>
            <a:gdLst/>
            <a:ahLst/>
            <a:cxnLst/>
            <a:rect l="0" t="0" r="0" b="0"/>
            <a:pathLst>
              <a:path w="288" h="944">
                <a:moveTo>
                  <a:pt x="0" y="784"/>
                </a:moveTo>
                <a:cubicBezTo>
                  <a:pt x="8" y="864"/>
                  <a:pt x="16" y="944"/>
                  <a:pt x="48" y="832"/>
                </a:cubicBezTo>
                <a:cubicBezTo>
                  <a:pt x="80" y="720"/>
                  <a:pt x="152" y="224"/>
                  <a:pt x="192" y="112"/>
                </a:cubicBezTo>
                <a:cubicBezTo>
                  <a:pt x="232" y="0"/>
                  <a:pt x="260" y="80"/>
                  <a:pt x="288" y="160"/>
                </a:cubicBezTo>
              </a:path>
            </a:pathLst>
          </a:custGeom>
          <a:noFill/>
          <a:ln w="38100" cap="flat" cmpd="sng">
            <a:solidFill>
              <a:schemeClr val="tx1"/>
            </a:solidFill>
            <a:prstDash val="solid"/>
            <a:round/>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
        <p:nvSpPr>
          <p:cNvPr id="87056" name="任意多边形 87055"/>
          <p:cNvSpPr/>
          <p:nvPr/>
        </p:nvSpPr>
        <p:spPr>
          <a:xfrm flipH="1" flipV="1">
            <a:off x="4300831" y="2429325"/>
            <a:ext cx="342900" cy="1123950"/>
          </a:xfrm>
          <a:custGeom>
            <a:avLst/>
            <a:gdLst/>
            <a:ahLst/>
            <a:cxnLst/>
            <a:rect l="0" t="0" r="0" b="0"/>
            <a:pathLst>
              <a:path w="288" h="944">
                <a:moveTo>
                  <a:pt x="0" y="784"/>
                </a:moveTo>
                <a:cubicBezTo>
                  <a:pt x="8" y="864"/>
                  <a:pt x="16" y="944"/>
                  <a:pt x="48" y="832"/>
                </a:cubicBezTo>
                <a:cubicBezTo>
                  <a:pt x="80" y="720"/>
                  <a:pt x="152" y="224"/>
                  <a:pt x="192" y="112"/>
                </a:cubicBezTo>
                <a:cubicBezTo>
                  <a:pt x="232" y="0"/>
                  <a:pt x="260" y="80"/>
                  <a:pt x="288" y="160"/>
                </a:cubicBezTo>
              </a:path>
            </a:pathLst>
          </a:custGeom>
          <a:noFill/>
          <a:ln w="38100" cap="flat" cmpd="sng">
            <a:solidFill>
              <a:schemeClr val="tx1"/>
            </a:solidFill>
            <a:prstDash val="solid"/>
            <a:round/>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
        <p:nvSpPr>
          <p:cNvPr id="87057" name="任意多边形 87056"/>
          <p:cNvSpPr/>
          <p:nvPr/>
        </p:nvSpPr>
        <p:spPr>
          <a:xfrm flipH="1" flipV="1">
            <a:off x="3843631" y="2438850"/>
            <a:ext cx="342900" cy="1123950"/>
          </a:xfrm>
          <a:custGeom>
            <a:avLst/>
            <a:gdLst/>
            <a:ahLst/>
            <a:cxnLst/>
            <a:rect l="0" t="0" r="0" b="0"/>
            <a:pathLst>
              <a:path w="288" h="944">
                <a:moveTo>
                  <a:pt x="0" y="784"/>
                </a:moveTo>
                <a:cubicBezTo>
                  <a:pt x="8" y="864"/>
                  <a:pt x="16" y="944"/>
                  <a:pt x="48" y="832"/>
                </a:cubicBezTo>
                <a:cubicBezTo>
                  <a:pt x="80" y="720"/>
                  <a:pt x="152" y="224"/>
                  <a:pt x="192" y="112"/>
                </a:cubicBezTo>
                <a:cubicBezTo>
                  <a:pt x="232" y="0"/>
                  <a:pt x="260" y="80"/>
                  <a:pt x="288" y="160"/>
                </a:cubicBezTo>
              </a:path>
            </a:pathLst>
          </a:custGeom>
          <a:noFill/>
          <a:ln w="38100" cap="flat" cmpd="sng">
            <a:solidFill>
              <a:schemeClr val="tx1"/>
            </a:solidFill>
            <a:prstDash val="solid"/>
            <a:round/>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
        <p:nvSpPr>
          <p:cNvPr id="87058" name="直接连接符 87057"/>
          <p:cNvSpPr/>
          <p:nvPr/>
        </p:nvSpPr>
        <p:spPr>
          <a:xfrm flipV="1">
            <a:off x="5901031" y="3629475"/>
            <a:ext cx="0" cy="400050"/>
          </a:xfrm>
          <a:prstGeom prst="line">
            <a:avLst/>
          </a:prstGeom>
          <a:ln w="76200" cap="flat" cmpd="sng">
            <a:solidFill>
              <a:srgbClr val="FF0000"/>
            </a:solidFill>
            <a:prstDash val="solid"/>
            <a:headEnd type="none" w="med" len="med"/>
            <a:tailEnd type="triangle" w="med" len="med"/>
          </a:ln>
        </p:spPr>
        <p:txBody>
          <a:bodyPr/>
          <a:lstStyle/>
          <a:p>
            <a:endParaRPr lang="zh-CN" altLang="en-US" sz="1350">
              <a:latin typeface="Times New Roman" panose="02020603050405020304" charset="0"/>
              <a:ea typeface="宋体" panose="02010600030101010101" pitchFamily="2" charset="-122"/>
            </a:endParaRPr>
          </a:p>
        </p:txBody>
      </p:sp>
      <p:sp>
        <p:nvSpPr>
          <p:cNvPr id="87059" name="直接连接符 87058"/>
          <p:cNvSpPr/>
          <p:nvPr/>
        </p:nvSpPr>
        <p:spPr>
          <a:xfrm flipH="1">
            <a:off x="4929481" y="2829375"/>
            <a:ext cx="57150" cy="342900"/>
          </a:xfrm>
          <a:prstGeom prst="line">
            <a:avLst/>
          </a:prstGeom>
          <a:ln w="76200" cap="flat" cmpd="sng">
            <a:solidFill>
              <a:srgbClr val="FF0000"/>
            </a:solidFill>
            <a:prstDash val="solid"/>
            <a:headEnd type="none" w="med" len="med"/>
            <a:tailEnd type="triangle" w="med" len="med"/>
          </a:ln>
        </p:spPr>
        <p:txBody>
          <a:bodyPr/>
          <a:lstStyle/>
          <a:p>
            <a:endParaRPr lang="zh-CN" altLang="en-US" sz="1350">
              <a:latin typeface="Times New Roman" panose="02020603050405020304" charset="0"/>
              <a:ea typeface="宋体" panose="02010600030101010101" pitchFamily="2" charset="-122"/>
            </a:endParaRPr>
          </a:p>
        </p:txBody>
      </p:sp>
      <p:sp>
        <p:nvSpPr>
          <p:cNvPr id="87060" name="直接连接符 87059"/>
          <p:cNvSpPr/>
          <p:nvPr/>
        </p:nvSpPr>
        <p:spPr>
          <a:xfrm>
            <a:off x="3593124" y="3629475"/>
            <a:ext cx="0" cy="457200"/>
          </a:xfrm>
          <a:prstGeom prst="line">
            <a:avLst/>
          </a:prstGeom>
          <a:ln w="76200" cap="flat" cmpd="sng">
            <a:solidFill>
              <a:srgbClr val="FF0000"/>
            </a:solidFill>
            <a:prstDash val="solid"/>
            <a:headEnd type="none" w="med" len="med"/>
            <a:tailEnd type="triangle" w="med" len="med"/>
          </a:ln>
        </p:spPr>
        <p:txBody>
          <a:bodyPr/>
          <a:lstStyle/>
          <a:p>
            <a:endParaRPr lang="zh-CN" altLang="en-US" sz="1350">
              <a:latin typeface="Times New Roman" panose="02020603050405020304" charset="0"/>
              <a:ea typeface="宋体" panose="02010600030101010101" pitchFamily="2" charset="-122"/>
            </a:endParaRPr>
          </a:p>
        </p:txBody>
      </p:sp>
      <p:grpSp>
        <p:nvGrpSpPr>
          <p:cNvPr id="35" name="组合 3"/>
          <p:cNvGrpSpPr/>
          <p:nvPr/>
        </p:nvGrpSpPr>
        <p:grpSpPr bwMode="auto">
          <a:xfrm>
            <a:off x="3371850" y="392166"/>
            <a:ext cx="1879997" cy="474345"/>
            <a:chOff x="497257" y="753279"/>
            <a:chExt cx="1881032" cy="475146"/>
          </a:xfrm>
        </p:grpSpPr>
        <p:grpSp>
          <p:nvGrpSpPr>
            <p:cNvPr id="36" name="组合 2"/>
            <p:cNvGrpSpPr/>
            <p:nvPr/>
          </p:nvGrpSpPr>
          <p:grpSpPr bwMode="auto">
            <a:xfrm>
              <a:off x="552450" y="789083"/>
              <a:ext cx="1787356" cy="419195"/>
              <a:chOff x="3014293" y="-540899"/>
              <a:chExt cx="1787356" cy="419195"/>
            </a:xfrm>
          </p:grpSpPr>
          <p:sp>
            <p:nvSpPr>
              <p:cNvPr id="38" name="缺角矩形 18"/>
              <p:cNvSpPr>
                <a:spLocks noChangeArrowheads="1"/>
              </p:cNvSpPr>
              <p:nvPr/>
            </p:nvSpPr>
            <p:spPr bwMode="auto">
              <a:xfrm>
                <a:off x="3470665" y="-540130"/>
                <a:ext cx="419419" cy="418217"/>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39" name="缺角矩形 19"/>
              <p:cNvSpPr>
                <a:spLocks noChangeArrowheads="1"/>
              </p:cNvSpPr>
              <p:nvPr/>
            </p:nvSpPr>
            <p:spPr bwMode="auto">
              <a:xfrm>
                <a:off x="3926625" y="-540130"/>
                <a:ext cx="419419" cy="418217"/>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40" name="缺角矩形 20"/>
              <p:cNvSpPr>
                <a:spLocks noChangeArrowheads="1"/>
              </p:cNvSpPr>
              <p:nvPr/>
            </p:nvSpPr>
            <p:spPr bwMode="auto">
              <a:xfrm>
                <a:off x="4382584" y="-540130"/>
                <a:ext cx="419419" cy="418217"/>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sp>
            <p:nvSpPr>
              <p:cNvPr id="41" name="缺角矩形 7"/>
              <p:cNvSpPr>
                <a:spLocks noChangeArrowheads="1"/>
              </p:cNvSpPr>
              <p:nvPr/>
            </p:nvSpPr>
            <p:spPr bwMode="auto">
              <a:xfrm>
                <a:off x="3014705" y="-540130"/>
                <a:ext cx="419419" cy="418217"/>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1800">
                  <a:solidFill>
                    <a:srgbClr val="000000"/>
                  </a:solidFill>
                  <a:latin typeface="宋体" panose="02010600030101010101" pitchFamily="2" charset="-122"/>
                  <a:ea typeface="宋体" panose="02010600030101010101" pitchFamily="2" charset="-122"/>
                </a:endParaRPr>
              </a:p>
            </p:txBody>
          </p:sp>
        </p:grpSp>
        <p:sp>
          <p:nvSpPr>
            <p:cNvPr id="37" name="矩形 1"/>
            <p:cNvSpPr>
              <a:spLocks noChangeArrowheads="1"/>
            </p:cNvSpPr>
            <p:nvPr/>
          </p:nvSpPr>
          <p:spPr bwMode="auto">
            <a:xfrm>
              <a:off x="497257" y="753279"/>
              <a:ext cx="1881032" cy="475146"/>
            </a:xfrm>
            <a:prstGeom prst="rect">
              <a:avLst/>
            </a:prstGeom>
            <a:noFill/>
            <a:ln w="9525">
              <a:noFill/>
              <a:miter lim="800000"/>
            </a:ln>
          </p:spPr>
          <p:txBody>
            <a:bodyPr lIns="91437" tIns="45718" rIns="91437" bIns="45718">
              <a:spAutoFit/>
            </a:bodyPr>
            <a:lstStyle/>
            <a:p>
              <a:pPr algn="dist" defTabSz="1219200">
                <a:buFont typeface="Arial" panose="020B0604020202020204" pitchFamily="34" charset="0"/>
                <a:buNone/>
              </a:pPr>
              <a:r>
                <a:rPr lang="zh-CN" altLang="en-US" sz="2500" b="1" dirty="0">
                  <a:solidFill>
                    <a:sysClr val="window" lastClr="FFFFFF"/>
                  </a:solidFill>
                  <a:latin typeface="宋体" panose="02010600030101010101" pitchFamily="2" charset="-122"/>
                  <a:ea typeface="宋体" panose="02010600030101010101" pitchFamily="2" charset="-122"/>
                </a:rPr>
                <a:t>连接中考</a:t>
              </a:r>
            </a:p>
          </p:txBody>
        </p:sp>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7058"/>
                                        </p:tgtEl>
                                        <p:attrNameLst>
                                          <p:attrName>style.visibility</p:attrName>
                                        </p:attrNameLst>
                                      </p:cBhvr>
                                      <p:to>
                                        <p:strVal val="visible"/>
                                      </p:to>
                                    </p:set>
                                    <p:animEffect transition="in" filter="blinds(horizontal)">
                                      <p:cBhvr>
                                        <p:cTn id="7" dur="500"/>
                                        <p:tgtEl>
                                          <p:spTgt spid="87058"/>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87059"/>
                                        </p:tgtEl>
                                        <p:attrNameLst>
                                          <p:attrName>style.visibility</p:attrName>
                                        </p:attrNameLst>
                                      </p:cBhvr>
                                      <p:to>
                                        <p:strVal val="visible"/>
                                      </p:to>
                                    </p:set>
                                    <p:animEffect transition="in" filter="blinds(horizontal)">
                                      <p:cBhvr>
                                        <p:cTn id="11" dur="500"/>
                                        <p:tgtEl>
                                          <p:spTgt spid="87059"/>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87060"/>
                                        </p:tgtEl>
                                        <p:attrNameLst>
                                          <p:attrName>style.visibility</p:attrName>
                                        </p:attrNameLst>
                                      </p:cBhvr>
                                      <p:to>
                                        <p:strVal val="visible"/>
                                      </p:to>
                                    </p:set>
                                    <p:animEffect transition="in" filter="blinds(horizontal)">
                                      <p:cBhvr>
                                        <p:cTn id="15" dur="500"/>
                                        <p:tgtEl>
                                          <p:spTgt spid="87060"/>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87048"/>
                                        </p:tgtEl>
                                        <p:attrNameLst>
                                          <p:attrName>style.visibility</p:attrName>
                                        </p:attrNameLst>
                                      </p:cBhvr>
                                      <p:to>
                                        <p:strVal val="visible"/>
                                      </p:to>
                                    </p:set>
                                    <p:animEffect transition="in" filter="blinds(horizontal)">
                                      <p:cBhvr>
                                        <p:cTn id="20" dur="500"/>
                                        <p:tgtEl>
                                          <p:spTgt spid="8704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87054"/>
                                        </p:tgtEl>
                                        <p:attrNameLst>
                                          <p:attrName>style.visibility</p:attrName>
                                        </p:attrNameLst>
                                      </p:cBhvr>
                                      <p:to>
                                        <p:strVal val="visible"/>
                                      </p:to>
                                    </p:set>
                                    <p:animEffect transition="in" filter="blinds(horizontal)">
                                      <p:cBhvr>
                                        <p:cTn id="25" dur="500"/>
                                        <p:tgtEl>
                                          <p:spTgt spid="8705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87055"/>
                                        </p:tgtEl>
                                        <p:attrNameLst>
                                          <p:attrName>style.visibility</p:attrName>
                                        </p:attrNameLst>
                                      </p:cBhvr>
                                      <p:to>
                                        <p:strVal val="visible"/>
                                      </p:to>
                                    </p:set>
                                    <p:animEffect transition="in" filter="blinds(horizontal)">
                                      <p:cBhvr>
                                        <p:cTn id="30" dur="500"/>
                                        <p:tgtEl>
                                          <p:spTgt spid="8705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87056"/>
                                        </p:tgtEl>
                                        <p:attrNameLst>
                                          <p:attrName>style.visibility</p:attrName>
                                        </p:attrNameLst>
                                      </p:cBhvr>
                                      <p:to>
                                        <p:strVal val="visible"/>
                                      </p:to>
                                    </p:set>
                                    <p:animEffect transition="in" filter="blinds(horizontal)">
                                      <p:cBhvr>
                                        <p:cTn id="35" dur="500"/>
                                        <p:tgtEl>
                                          <p:spTgt spid="87056"/>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87057"/>
                                        </p:tgtEl>
                                        <p:attrNameLst>
                                          <p:attrName>style.visibility</p:attrName>
                                        </p:attrNameLst>
                                      </p:cBhvr>
                                      <p:to>
                                        <p:strVal val="visible"/>
                                      </p:to>
                                    </p:set>
                                    <p:animEffect transition="in" filter="blinds(horizontal)">
                                      <p:cBhvr>
                                        <p:cTn id="40" dur="500"/>
                                        <p:tgtEl>
                                          <p:spTgt spid="87057"/>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87049"/>
                                        </p:tgtEl>
                                        <p:attrNameLst>
                                          <p:attrName>style.visibility</p:attrName>
                                        </p:attrNameLst>
                                      </p:cBhvr>
                                      <p:to>
                                        <p:strVal val="visible"/>
                                      </p:to>
                                    </p:set>
                                    <p:animEffect transition="in" filter="blinds(horizontal)">
                                      <p:cBhvr>
                                        <p:cTn id="45" dur="500"/>
                                        <p:tgtEl>
                                          <p:spTgt spid="87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185" y="1132840"/>
            <a:ext cx="9113520" cy="645160"/>
          </a:xfrm>
          <a:prstGeom prst="rect">
            <a:avLst/>
          </a:prstGeom>
          <a:noFill/>
          <a:ln w="9525">
            <a:noFill/>
          </a:ln>
        </p:spPr>
        <p:txBody>
          <a:bodyPr wrap="square">
            <a:spAutoFit/>
          </a:bodyPr>
          <a:lstStyle/>
          <a:p>
            <a:pPr indent="0">
              <a:lnSpc>
                <a:spcPct val="150000"/>
              </a:lnSpc>
            </a:pPr>
            <a:r>
              <a:rPr lang="en-US" altLang="zh-CN" sz="2400" b="1" dirty="0">
                <a:solidFill>
                  <a:srgbClr val="F3031A"/>
                </a:solidFill>
                <a:latin typeface="Times New Roman" panose="02020603050405020304" charset="0"/>
                <a:ea typeface="楷体" panose="02010609060101010101" pitchFamily="49" charset="-122"/>
                <a:cs typeface="Times New Roman" panose="02020603050405020304" charset="0"/>
              </a:rPr>
              <a:t>1</a:t>
            </a:r>
            <a:r>
              <a:rPr lang="en-US" altLang="zh-CN" sz="2400" b="1" dirty="0" smtClean="0">
                <a:solidFill>
                  <a:srgbClr val="F3031A"/>
                </a:solidFill>
                <a:latin typeface="Times New Roman" panose="02020603050405020304" charset="0"/>
                <a:ea typeface="楷体" panose="02010609060101010101" pitchFamily="49" charset="-122"/>
                <a:cs typeface="Times New Roman" panose="02020603050405020304" charset="0"/>
              </a:rPr>
              <a:t>.</a:t>
            </a:r>
            <a:r>
              <a:rPr lang="zh-CN" sz="2400" b="1" dirty="0" smtClean="0">
                <a:latin typeface="Times New Roman" panose="02020603050405020304" charset="0"/>
                <a:ea typeface="楷体" panose="02010609060101010101" pitchFamily="49" charset="-122"/>
                <a:cs typeface="Times New Roman" panose="02020603050405020304" charset="0"/>
              </a:rPr>
              <a:t> </a:t>
            </a:r>
            <a:r>
              <a:rPr lang="zh-CN" sz="2400" b="1" dirty="0" smtClean="0">
                <a:solidFill>
                  <a:srgbClr val="333333"/>
                </a:solidFill>
                <a:latin typeface="Times New Roman" panose="02020603050405020304" charset="0"/>
                <a:ea typeface="楷体" panose="02010609060101010101" pitchFamily="49" charset="-122"/>
                <a:cs typeface="Times New Roman" panose="02020603050405020304" charset="0"/>
              </a:rPr>
              <a:t>如</a:t>
            </a:r>
            <a:r>
              <a:rPr lang="zh-CN" sz="2400" b="1" dirty="0">
                <a:solidFill>
                  <a:srgbClr val="333333"/>
                </a:solidFill>
                <a:latin typeface="Times New Roman" panose="02020603050405020304" charset="0"/>
                <a:ea typeface="楷体" panose="02010609060101010101" pitchFamily="49" charset="-122"/>
                <a:cs typeface="Times New Roman" panose="02020603050405020304" charset="0"/>
              </a:rPr>
              <a:t>图是奥斯特实验的示意图，有关分析正确的</a:t>
            </a:r>
            <a:r>
              <a:rPr lang="zh-CN" sz="2400" b="1" dirty="0" smtClean="0">
                <a:solidFill>
                  <a:srgbClr val="333333"/>
                </a:solidFill>
                <a:latin typeface="Times New Roman" panose="02020603050405020304" charset="0"/>
                <a:ea typeface="楷体" panose="02010609060101010101" pitchFamily="49" charset="-122"/>
                <a:cs typeface="Times New Roman" panose="02020603050405020304" charset="0"/>
              </a:rPr>
              <a:t>是（</a:t>
            </a:r>
            <a:r>
              <a:rPr lang="zh-CN" sz="2400" b="1" dirty="0">
                <a:solidFill>
                  <a:srgbClr val="333333"/>
                </a:solidFill>
                <a:latin typeface="Times New Roman" panose="02020603050405020304" charset="0"/>
                <a:ea typeface="楷体" panose="02010609060101010101" pitchFamily="49" charset="-122"/>
                <a:cs typeface="Times New Roman" panose="02020603050405020304" charset="0"/>
              </a:rPr>
              <a:t>　　）</a:t>
            </a:r>
            <a:endParaRPr lang="zh-CN" altLang="en-US" sz="2400" b="1" dirty="0">
              <a:latin typeface="Times New Roman" panose="02020603050405020304" charset="0"/>
              <a:ea typeface="楷体" panose="02010609060101010101" pitchFamily="49" charset="-122"/>
              <a:cs typeface="Times New Roman" panose="02020603050405020304" charset="0"/>
            </a:endParaRPr>
          </a:p>
        </p:txBody>
      </p:sp>
      <p:pic>
        <p:nvPicPr>
          <p:cNvPr id="2" name="图片 1"/>
          <p:cNvPicPr/>
          <p:nvPr/>
        </p:nvPicPr>
        <p:blipFill>
          <a:blip r:embed="rId2" cstate="print">
            <a:extLst>
              <a:ext uri="{28A0092B-C50C-407E-A947-70E740481C1C}">
                <a14:useLocalDpi xmlns:a14="http://schemas.microsoft.com/office/drawing/2010/main" val="0"/>
              </a:ext>
            </a:extLst>
          </a:blip>
          <a:stretch>
            <a:fillRect/>
          </a:stretch>
        </p:blipFill>
        <p:spPr>
          <a:xfrm>
            <a:off x="6666230" y="1954530"/>
            <a:ext cx="2348230" cy="2190750"/>
          </a:xfrm>
          <a:prstGeom prst="rect">
            <a:avLst/>
          </a:prstGeom>
          <a:noFill/>
          <a:ln w="9525">
            <a:noFill/>
          </a:ln>
        </p:spPr>
      </p:pic>
      <p:sp>
        <p:nvSpPr>
          <p:cNvPr id="101" name="文本框 100"/>
          <p:cNvSpPr txBox="1"/>
          <p:nvPr/>
        </p:nvSpPr>
        <p:spPr>
          <a:xfrm>
            <a:off x="207010" y="1896110"/>
            <a:ext cx="6541135" cy="2306955"/>
          </a:xfrm>
          <a:prstGeom prst="rect">
            <a:avLst/>
          </a:prstGeom>
          <a:noFill/>
          <a:ln w="9525">
            <a:noFill/>
          </a:ln>
        </p:spPr>
        <p:txBody>
          <a:bodyPr wrap="square">
            <a:spAutoFit/>
          </a:bodyPr>
          <a:lstStyle/>
          <a:p>
            <a:pPr indent="0" fontAlgn="auto">
              <a:lnSpc>
                <a:spcPct val="150000"/>
              </a:lnSpc>
            </a:pPr>
            <a:r>
              <a:rPr lang="zh-CN" sz="2400" b="1" dirty="0">
                <a:solidFill>
                  <a:srgbClr val="333333"/>
                </a:solidFill>
                <a:latin typeface="Times New Roman" panose="02020603050405020304" charset="0"/>
                <a:ea typeface="楷体" panose="02010609060101010101" pitchFamily="49" charset="-122"/>
                <a:cs typeface="Times New Roman" panose="02020603050405020304" charset="0"/>
              </a:rPr>
              <a:t>A．通电导线周围磁场方向由小磁针的指向决定</a:t>
            </a:r>
          </a:p>
          <a:p>
            <a:pPr indent="0" fontAlgn="auto">
              <a:lnSpc>
                <a:spcPct val="150000"/>
              </a:lnSpc>
            </a:pPr>
            <a:r>
              <a:rPr lang="zh-CN" sz="2400" b="1" dirty="0">
                <a:solidFill>
                  <a:srgbClr val="333333"/>
                </a:solidFill>
                <a:latin typeface="Times New Roman" panose="02020603050405020304" charset="0"/>
                <a:ea typeface="楷体" panose="02010609060101010101" pitchFamily="49" charset="-122"/>
                <a:cs typeface="Times New Roman" panose="02020603050405020304" charset="0"/>
              </a:rPr>
              <a:t>B．发生偏转的小磁针对通电导线有力的作用</a:t>
            </a:r>
          </a:p>
          <a:p>
            <a:pPr indent="0" fontAlgn="auto">
              <a:lnSpc>
                <a:spcPct val="150000"/>
              </a:lnSpc>
            </a:pPr>
            <a:r>
              <a:rPr lang="zh-CN" sz="2400" b="1" dirty="0">
                <a:solidFill>
                  <a:srgbClr val="333333"/>
                </a:solidFill>
                <a:latin typeface="Times New Roman" panose="02020603050405020304" charset="0"/>
                <a:ea typeface="楷体" panose="02010609060101010101" pitchFamily="49" charset="-122"/>
                <a:cs typeface="Times New Roman" panose="02020603050405020304" charset="0"/>
              </a:rPr>
              <a:t>C．移去小磁针后的通电导线周围不存在磁场</a:t>
            </a:r>
          </a:p>
          <a:p>
            <a:pPr indent="0" fontAlgn="auto">
              <a:lnSpc>
                <a:spcPct val="150000"/>
              </a:lnSpc>
            </a:pPr>
            <a:r>
              <a:rPr lang="zh-CN" sz="2400" b="1" dirty="0">
                <a:solidFill>
                  <a:srgbClr val="333333"/>
                </a:solidFill>
                <a:latin typeface="Times New Roman" panose="02020603050405020304" charset="0"/>
                <a:ea typeface="楷体" panose="02010609060101010101" pitchFamily="49" charset="-122"/>
                <a:cs typeface="Times New Roman" panose="02020603050405020304" charset="0"/>
              </a:rPr>
              <a:t>D．通电导线周围的磁场方向与电流方向无关</a:t>
            </a:r>
            <a:endParaRPr lang="zh-CN" altLang="en-US" sz="2400" b="1" dirty="0">
              <a:solidFill>
                <a:srgbClr val="333333"/>
              </a:solidFill>
              <a:latin typeface="Times New Roman" panose="02020603050405020304" charset="0"/>
              <a:ea typeface="楷体" panose="02010609060101010101" pitchFamily="49" charset="-122"/>
              <a:cs typeface="Times New Roman" panose="02020603050405020304" charset="0"/>
            </a:endParaRPr>
          </a:p>
        </p:txBody>
      </p:sp>
      <p:sp>
        <p:nvSpPr>
          <p:cNvPr id="3" name="文本框 2"/>
          <p:cNvSpPr txBox="1"/>
          <p:nvPr/>
        </p:nvSpPr>
        <p:spPr>
          <a:xfrm>
            <a:off x="7336790" y="1282700"/>
            <a:ext cx="367030" cy="460375"/>
          </a:xfrm>
          <a:prstGeom prst="rect">
            <a:avLst/>
          </a:prstGeom>
          <a:noFill/>
        </p:spPr>
        <p:txBody>
          <a:bodyPr wrap="square" rtlCol="0" anchor="t">
            <a:spAutoFit/>
          </a:bodyPr>
          <a:lstStyle/>
          <a:p>
            <a:r>
              <a:rPr lang="zh-CN"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B</a:t>
            </a:r>
            <a:endPar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grpSp>
        <p:nvGrpSpPr>
          <p:cNvPr id="24" name="组合 1"/>
          <p:cNvGrpSpPr>
            <a:grpSpLocks noChangeAspect="1"/>
          </p:cNvGrpSpPr>
          <p:nvPr/>
        </p:nvGrpSpPr>
        <p:grpSpPr>
          <a:xfrm>
            <a:off x="3219133" y="515435"/>
            <a:ext cx="2411412" cy="450850"/>
            <a:chOff x="3564387" y="597378"/>
            <a:chExt cx="2247990" cy="419195"/>
          </a:xfrm>
        </p:grpSpPr>
        <p:sp>
          <p:nvSpPr>
            <p:cNvPr id="25" name="缺角矩形 24"/>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6" name="缺角矩形 25"/>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7" name="缺角矩形 26"/>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8" name="缺角矩形 27"/>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9" name="缺角矩形 28"/>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grpSp>
      <p:sp>
        <p:nvSpPr>
          <p:cNvPr id="30" name="TextBox 15"/>
          <p:cNvSpPr txBox="1"/>
          <p:nvPr/>
        </p:nvSpPr>
        <p:spPr>
          <a:xfrm>
            <a:off x="3184208" y="472572"/>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1646" y="1092664"/>
            <a:ext cx="8532495" cy="3416320"/>
          </a:xfrm>
          <a:prstGeom prst="rect">
            <a:avLst/>
          </a:prstGeom>
          <a:noFill/>
        </p:spPr>
        <p:txBody>
          <a:bodyPr wrap="square" rtlCol="0" anchor="t">
            <a:spAutoFit/>
          </a:bodyPr>
          <a:lstStyle/>
          <a:p>
            <a:pPr fontAlgn="auto">
              <a:lnSpc>
                <a:spcPct val="150000"/>
              </a:lnSpc>
            </a:pPr>
            <a:r>
              <a:rPr lang="en-US" altLang="zh-CN" sz="2400" b="1" dirty="0">
                <a:solidFill>
                  <a:srgbClr val="F3031A"/>
                </a:solidFill>
                <a:latin typeface="Times New Roman" panose="02020603050405020304" charset="0"/>
                <a:ea typeface="楷体" panose="02010609060101010101" pitchFamily="49" charset="-122"/>
                <a:cs typeface="Times New Roman" panose="02020603050405020304" charset="0"/>
              </a:rPr>
              <a:t>2</a:t>
            </a:r>
            <a:r>
              <a:rPr lang="en-US" altLang="zh-CN" sz="2400" b="1" dirty="0" smtClean="0">
                <a:solidFill>
                  <a:srgbClr val="F3031A"/>
                </a:solidFill>
                <a:latin typeface="Times New Roman" panose="02020603050405020304" charset="0"/>
                <a:ea typeface="楷体" panose="02010609060101010101" pitchFamily="49" charset="-122"/>
                <a:cs typeface="Times New Roman" panose="02020603050405020304" charset="0"/>
              </a:rPr>
              <a:t>.</a:t>
            </a:r>
            <a:r>
              <a:rPr lang="zh-CN" altLang="en-US" sz="2400" b="1" dirty="0" smtClean="0">
                <a:latin typeface="Times New Roman" panose="02020603050405020304" charset="0"/>
                <a:ea typeface="楷体" panose="02010609060101010101" pitchFamily="49" charset="-122"/>
                <a:cs typeface="Times New Roman" panose="02020603050405020304" charset="0"/>
              </a:rPr>
              <a:t> 通</a:t>
            </a:r>
            <a:r>
              <a:rPr lang="zh-CN" altLang="en-US" sz="2400" b="1" dirty="0">
                <a:latin typeface="Times New Roman" panose="02020603050405020304" charset="0"/>
                <a:ea typeface="楷体" panose="02010609060101010101" pitchFamily="49" charset="-122"/>
                <a:cs typeface="Times New Roman" panose="02020603050405020304" charset="0"/>
              </a:rPr>
              <a:t>电螺线管和磁体</a:t>
            </a:r>
            <a:r>
              <a:rPr lang="zh-CN" altLang="en-US" sz="2400" b="1" i="1" dirty="0">
                <a:latin typeface="Times New Roman" panose="02020603050405020304" charset="0"/>
                <a:ea typeface="楷体" panose="02010609060101010101" pitchFamily="49" charset="-122"/>
                <a:cs typeface="Times New Roman" panose="02020603050405020304" charset="0"/>
              </a:rPr>
              <a:t>A</a:t>
            </a:r>
            <a:r>
              <a:rPr lang="zh-CN" altLang="en-US" sz="2400" b="1" dirty="0">
                <a:latin typeface="Times New Roman" panose="02020603050405020304" charset="0"/>
                <a:ea typeface="楷体" panose="02010609060101010101" pitchFamily="49" charset="-122"/>
                <a:cs typeface="Times New Roman" panose="02020603050405020304" charset="0"/>
              </a:rPr>
              <a:t>磁极附近磁感线分布如图所示，小磁针处于静止。则 </a:t>
            </a:r>
            <a:r>
              <a:rPr lang="zh-CN" altLang="en-US" sz="2400" b="1" dirty="0" smtClean="0">
                <a:latin typeface="Times New Roman" panose="02020603050405020304" charset="0"/>
                <a:ea typeface="楷体" panose="02010609060101010101" pitchFamily="49" charset="-122"/>
                <a:cs typeface="Times New Roman" panose="02020603050405020304" charset="0"/>
              </a:rPr>
              <a:t>（</a:t>
            </a:r>
            <a:r>
              <a:rPr lang="zh-CN" altLang="en-US" sz="2400" b="1" dirty="0">
                <a:latin typeface="Times New Roman" panose="02020603050405020304" charset="0"/>
                <a:ea typeface="楷体" panose="02010609060101010101" pitchFamily="49" charset="-122"/>
                <a:cs typeface="Times New Roman" panose="02020603050405020304" charset="0"/>
              </a:rPr>
              <a:t>　　）</a:t>
            </a:r>
          </a:p>
          <a:p>
            <a:pPr fontAlgn="auto">
              <a:lnSpc>
                <a:spcPct val="150000"/>
              </a:lnSpc>
            </a:pPr>
            <a:r>
              <a:rPr lang="zh-CN" altLang="en-US" sz="2400" b="1" dirty="0">
                <a:latin typeface="Times New Roman" panose="02020603050405020304" charset="0"/>
                <a:ea typeface="楷体" panose="02010609060101010101" pitchFamily="49" charset="-122"/>
                <a:cs typeface="Times New Roman" panose="02020603050405020304" charset="0"/>
              </a:rPr>
              <a:t>A．小磁针的</a:t>
            </a:r>
            <a:r>
              <a:rPr lang="zh-CN" altLang="en-US" sz="2400" b="1" i="1" dirty="0">
                <a:latin typeface="Times New Roman" panose="02020603050405020304" charset="0"/>
                <a:ea typeface="楷体" panose="02010609060101010101" pitchFamily="49" charset="-122"/>
                <a:cs typeface="Times New Roman" panose="02020603050405020304" charset="0"/>
              </a:rPr>
              <a:t>b</a:t>
            </a:r>
            <a:r>
              <a:rPr lang="zh-CN" altLang="en-US" sz="2400" b="1" dirty="0">
                <a:latin typeface="Times New Roman" panose="02020603050405020304" charset="0"/>
                <a:ea typeface="楷体" panose="02010609060101010101" pitchFamily="49" charset="-122"/>
                <a:cs typeface="Times New Roman" panose="02020603050405020304" charset="0"/>
              </a:rPr>
              <a:t>端为N极 </a:t>
            </a:r>
          </a:p>
          <a:p>
            <a:pPr fontAlgn="auto">
              <a:lnSpc>
                <a:spcPct val="150000"/>
              </a:lnSpc>
            </a:pPr>
            <a:r>
              <a:rPr lang="zh-CN" altLang="en-US" sz="2400" b="1" dirty="0">
                <a:latin typeface="Times New Roman" panose="02020603050405020304" charset="0"/>
                <a:ea typeface="楷体" panose="02010609060101010101" pitchFamily="49" charset="-122"/>
                <a:cs typeface="Times New Roman" panose="02020603050405020304" charset="0"/>
              </a:rPr>
              <a:t>B．通电螺线管左端为N极 </a:t>
            </a:r>
          </a:p>
          <a:p>
            <a:pPr fontAlgn="auto">
              <a:lnSpc>
                <a:spcPct val="150000"/>
              </a:lnSpc>
            </a:pPr>
            <a:r>
              <a:rPr lang="zh-CN" altLang="en-US" sz="2400" b="1" dirty="0">
                <a:latin typeface="Times New Roman" panose="02020603050405020304" charset="0"/>
                <a:ea typeface="楷体" panose="02010609060101010101" pitchFamily="49" charset="-122"/>
                <a:cs typeface="Times New Roman" panose="02020603050405020304" charset="0"/>
              </a:rPr>
              <a:t>C．电源“+”极为</a:t>
            </a:r>
            <a:r>
              <a:rPr lang="zh-CN" altLang="en-US" sz="2400" b="1" i="1" dirty="0">
                <a:latin typeface="Times New Roman" panose="02020603050405020304" charset="0"/>
                <a:ea typeface="楷体" panose="02010609060101010101" pitchFamily="49" charset="-122"/>
                <a:cs typeface="Times New Roman" panose="02020603050405020304" charset="0"/>
              </a:rPr>
              <a:t>c</a:t>
            </a:r>
            <a:r>
              <a:rPr lang="zh-CN" altLang="en-US" sz="2400" b="1" dirty="0">
                <a:latin typeface="Times New Roman" panose="02020603050405020304" charset="0"/>
                <a:ea typeface="楷体" panose="02010609060101010101" pitchFamily="49" charset="-122"/>
                <a:cs typeface="Times New Roman" panose="02020603050405020304" charset="0"/>
              </a:rPr>
              <a:t>端 </a:t>
            </a:r>
          </a:p>
          <a:p>
            <a:pPr fontAlgn="auto">
              <a:lnSpc>
                <a:spcPct val="150000"/>
              </a:lnSpc>
            </a:pPr>
            <a:r>
              <a:rPr lang="zh-CN" altLang="en-US" sz="2400" b="1" dirty="0">
                <a:latin typeface="Times New Roman" panose="02020603050405020304" charset="0"/>
                <a:ea typeface="楷体" panose="02010609060101010101" pitchFamily="49" charset="-122"/>
                <a:cs typeface="Times New Roman" panose="02020603050405020304" charset="0"/>
              </a:rPr>
              <a:t>D．电源“+”极为</a:t>
            </a:r>
            <a:r>
              <a:rPr lang="zh-CN" altLang="en-US" sz="2400" b="1" i="1" dirty="0">
                <a:latin typeface="Times New Roman" panose="02020603050405020304" charset="0"/>
                <a:ea typeface="楷体" panose="02010609060101010101" pitchFamily="49" charset="-122"/>
                <a:cs typeface="Times New Roman" panose="02020603050405020304" charset="0"/>
              </a:rPr>
              <a:t>d</a:t>
            </a:r>
            <a:r>
              <a:rPr lang="zh-CN" altLang="en-US" sz="2400" b="1" dirty="0">
                <a:latin typeface="Times New Roman" panose="02020603050405020304" charset="0"/>
                <a:ea typeface="楷体" panose="02010609060101010101" pitchFamily="49" charset="-122"/>
                <a:cs typeface="Times New Roman" panose="02020603050405020304" charset="0"/>
              </a:rPr>
              <a:t>端 </a:t>
            </a:r>
          </a:p>
        </p:txBody>
      </p:sp>
      <p:sp>
        <p:nvSpPr>
          <p:cNvPr id="10" name="文本框 9"/>
          <p:cNvSpPr txBox="1"/>
          <p:nvPr/>
        </p:nvSpPr>
        <p:spPr>
          <a:xfrm>
            <a:off x="2762049" y="1762732"/>
            <a:ext cx="403225"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sym typeface="+mn-ea"/>
              </a:rPr>
              <a:t>C</a:t>
            </a:r>
          </a:p>
        </p:txBody>
      </p:sp>
      <p:grpSp>
        <p:nvGrpSpPr>
          <p:cNvPr id="12" name="组合 1"/>
          <p:cNvGrpSpPr>
            <a:grpSpLocks noChangeAspect="1"/>
          </p:cNvGrpSpPr>
          <p:nvPr/>
        </p:nvGrpSpPr>
        <p:grpSpPr>
          <a:xfrm>
            <a:off x="3219133" y="515435"/>
            <a:ext cx="2411412" cy="450850"/>
            <a:chOff x="3564387" y="597378"/>
            <a:chExt cx="2247990" cy="419195"/>
          </a:xfrm>
        </p:grpSpPr>
        <p:sp>
          <p:nvSpPr>
            <p:cNvPr id="13" name="缺角矩形 12"/>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4" name="缺角矩形 13"/>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5" name="缺角矩形 14"/>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6" name="缺角矩形 15"/>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7" name="缺角矩形 16"/>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grpSp>
      <p:sp>
        <p:nvSpPr>
          <p:cNvPr id="19" name="TextBox 15"/>
          <p:cNvSpPr txBox="1"/>
          <p:nvPr/>
        </p:nvSpPr>
        <p:spPr>
          <a:xfrm>
            <a:off x="3184208" y="472572"/>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4300" y="2131097"/>
            <a:ext cx="4703064" cy="2581656"/>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0979" y="1061752"/>
            <a:ext cx="8301254" cy="3234219"/>
          </a:xfrm>
          <a:prstGeom prst="rect">
            <a:avLst/>
          </a:prstGeom>
          <a:noFill/>
        </p:spPr>
        <p:txBody>
          <a:bodyPr wrap="square" rtlCol="0" anchor="t">
            <a:spAutoFit/>
          </a:bodyPr>
          <a:lstStyle/>
          <a:p>
            <a:pPr fontAlgn="auto">
              <a:lnSpc>
                <a:spcPts val="3500"/>
              </a:lnSpc>
            </a:pPr>
            <a:r>
              <a:rPr lang="en-US" altLang="zh-CN" sz="2400" b="1" dirty="0">
                <a:solidFill>
                  <a:srgbClr val="F3031A"/>
                </a:solidFill>
                <a:latin typeface="Times New Roman" panose="02020603050405020304" charset="0"/>
                <a:ea typeface="楷体" panose="02010609060101010101" pitchFamily="49" charset="-122"/>
                <a:cs typeface="Times New Roman" panose="02020603050405020304" charset="0"/>
              </a:rPr>
              <a:t>3</a:t>
            </a:r>
            <a:r>
              <a:rPr lang="en-US" altLang="zh-CN" sz="2400" b="1" dirty="0" smtClean="0">
                <a:solidFill>
                  <a:srgbClr val="F3031A"/>
                </a:solidFill>
                <a:latin typeface="Times New Roman" panose="02020603050405020304" charset="0"/>
                <a:ea typeface="楷体" panose="02010609060101010101" pitchFamily="49" charset="-122"/>
                <a:cs typeface="Times New Roman" panose="02020603050405020304" charset="0"/>
              </a:rPr>
              <a:t>.</a:t>
            </a:r>
            <a:r>
              <a:rPr lang="zh-CN" altLang="en-US" sz="2400" b="1" dirty="0" smtClean="0">
                <a:latin typeface="Times New Roman" panose="02020603050405020304" charset="0"/>
                <a:ea typeface="楷体" panose="02010609060101010101" pitchFamily="49" charset="-122"/>
                <a:cs typeface="Times New Roman" panose="02020603050405020304" charset="0"/>
              </a:rPr>
              <a:t> 图</a:t>
            </a:r>
            <a:r>
              <a:rPr lang="zh-CN" altLang="en-US" sz="2400" b="1" dirty="0">
                <a:latin typeface="Times New Roman" panose="02020603050405020304" charset="0"/>
                <a:ea typeface="楷体" panose="02010609060101010101" pitchFamily="49" charset="-122"/>
                <a:cs typeface="Times New Roman" panose="02020603050405020304" charset="0"/>
              </a:rPr>
              <a:t>是探究“通电螺线管外部的磁场方向”的实验装置。实验中，用小磁针的</a:t>
            </a:r>
            <a:r>
              <a:rPr lang="en-US" altLang="zh-CN" sz="2400" b="1" dirty="0">
                <a:latin typeface="Times New Roman" panose="02020603050405020304" charset="0"/>
                <a:ea typeface="楷体" panose="02010609060101010101" pitchFamily="49" charset="-122"/>
                <a:cs typeface="Times New Roman" panose="02020603050405020304" charset="0"/>
              </a:rPr>
              <a:t>_______</a:t>
            </a:r>
            <a:r>
              <a:rPr lang="zh-CN" altLang="en-US" sz="2400" b="1" dirty="0">
                <a:latin typeface="Times New Roman" panose="02020603050405020304" charset="0"/>
                <a:ea typeface="楷体" panose="02010609060101010101" pitchFamily="49" charset="-122"/>
                <a:cs typeface="Times New Roman" panose="02020603050405020304" charset="0"/>
              </a:rPr>
              <a:t>极指向来判断通电螺线管外部某点的磁场方向；断开开关</a:t>
            </a:r>
            <a:r>
              <a:rPr lang="zh-CN" altLang="en-US" sz="2400" b="1" dirty="0" smtClean="0">
                <a:latin typeface="Times New Roman" panose="02020603050405020304" charset="0"/>
                <a:ea typeface="楷体" panose="02010609060101010101" pitchFamily="49" charset="-122"/>
                <a:cs typeface="Times New Roman" panose="02020603050405020304" charset="0"/>
              </a:rPr>
              <a:t>，</a:t>
            </a:r>
            <a:endParaRPr lang="en-US" altLang="zh-CN" sz="2400" b="1" dirty="0" smtClean="0">
              <a:latin typeface="Times New Roman" panose="02020603050405020304" charset="0"/>
              <a:ea typeface="楷体" panose="02010609060101010101" pitchFamily="49" charset="-122"/>
              <a:cs typeface="Times New Roman" panose="02020603050405020304" charset="0"/>
            </a:endParaRPr>
          </a:p>
          <a:p>
            <a:pPr fontAlgn="auto">
              <a:lnSpc>
                <a:spcPts val="3500"/>
              </a:lnSpc>
            </a:pPr>
            <a:r>
              <a:rPr lang="zh-CN" altLang="en-US" sz="2400" b="1" dirty="0" smtClean="0">
                <a:latin typeface="Times New Roman" panose="02020603050405020304" charset="0"/>
                <a:ea typeface="楷体" panose="02010609060101010101" pitchFamily="49" charset="-122"/>
                <a:cs typeface="Times New Roman" panose="02020603050405020304" charset="0"/>
              </a:rPr>
              <a:t>将</a:t>
            </a:r>
            <a:r>
              <a:rPr lang="zh-CN" altLang="en-US" sz="2400" b="1" dirty="0">
                <a:latin typeface="Times New Roman" panose="02020603050405020304" charset="0"/>
                <a:ea typeface="楷体" panose="02010609060101010101" pitchFamily="49" charset="-122"/>
                <a:cs typeface="Times New Roman" panose="02020603050405020304" charset="0"/>
              </a:rPr>
              <a:t>电源的正负极对调，再闭合开关</a:t>
            </a:r>
            <a:r>
              <a:rPr lang="zh-CN" altLang="en-US" sz="2400" b="1" dirty="0" smtClean="0">
                <a:latin typeface="Times New Roman" panose="02020603050405020304" charset="0"/>
                <a:ea typeface="楷体" panose="02010609060101010101" pitchFamily="49" charset="-122"/>
                <a:cs typeface="Times New Roman" panose="02020603050405020304" charset="0"/>
              </a:rPr>
              <a:t>，</a:t>
            </a:r>
            <a:endParaRPr lang="en-US" altLang="zh-CN" sz="2400" b="1" dirty="0" smtClean="0">
              <a:latin typeface="Times New Roman" panose="02020603050405020304" charset="0"/>
              <a:ea typeface="楷体" panose="02010609060101010101" pitchFamily="49" charset="-122"/>
              <a:cs typeface="Times New Roman" panose="02020603050405020304" charset="0"/>
            </a:endParaRPr>
          </a:p>
          <a:p>
            <a:pPr fontAlgn="auto">
              <a:lnSpc>
                <a:spcPts val="3500"/>
              </a:lnSpc>
            </a:pPr>
            <a:r>
              <a:rPr lang="zh-CN" altLang="en-US" sz="2400" b="1" dirty="0" smtClean="0">
                <a:latin typeface="Times New Roman" panose="02020603050405020304" charset="0"/>
                <a:ea typeface="楷体" panose="02010609060101010101" pitchFamily="49" charset="-122"/>
                <a:cs typeface="Times New Roman" panose="02020603050405020304" charset="0"/>
              </a:rPr>
              <a:t>观</a:t>
            </a:r>
            <a:r>
              <a:rPr lang="zh-CN" altLang="en-US" sz="2400" b="1" dirty="0">
                <a:latin typeface="Times New Roman" panose="02020603050405020304" charset="0"/>
                <a:ea typeface="楷体" panose="02010609060101010101" pitchFamily="49" charset="-122"/>
                <a:cs typeface="Times New Roman" panose="02020603050405020304" charset="0"/>
              </a:rPr>
              <a:t>察小磁针的指向是否改变，此操</a:t>
            </a:r>
            <a:r>
              <a:rPr lang="zh-CN" altLang="en-US" sz="2400" b="1" dirty="0" smtClean="0">
                <a:latin typeface="Times New Roman" panose="02020603050405020304" charset="0"/>
                <a:ea typeface="楷体" panose="02010609060101010101" pitchFamily="49" charset="-122"/>
                <a:cs typeface="Times New Roman" panose="02020603050405020304" charset="0"/>
              </a:rPr>
              <a:t>作</a:t>
            </a:r>
            <a:endParaRPr lang="en-US" altLang="zh-CN" sz="2400" b="1" dirty="0" smtClean="0">
              <a:latin typeface="Times New Roman" panose="02020603050405020304" charset="0"/>
              <a:ea typeface="楷体" panose="02010609060101010101" pitchFamily="49" charset="-122"/>
              <a:cs typeface="Times New Roman" panose="02020603050405020304" charset="0"/>
            </a:endParaRPr>
          </a:p>
          <a:p>
            <a:pPr fontAlgn="auto">
              <a:lnSpc>
                <a:spcPts val="3500"/>
              </a:lnSpc>
            </a:pPr>
            <a:r>
              <a:rPr lang="zh-CN" altLang="en-US" sz="2400" b="1" dirty="0" smtClean="0">
                <a:latin typeface="Times New Roman" panose="02020603050405020304" charset="0"/>
                <a:ea typeface="楷体" panose="02010609060101010101" pitchFamily="49" charset="-122"/>
                <a:cs typeface="Times New Roman" panose="02020603050405020304" charset="0"/>
              </a:rPr>
              <a:t>探</a:t>
            </a:r>
            <a:r>
              <a:rPr lang="zh-CN" altLang="en-US" sz="2400" b="1" dirty="0">
                <a:latin typeface="Times New Roman" panose="02020603050405020304" charset="0"/>
                <a:ea typeface="楷体" panose="02010609060101010101" pitchFamily="49" charset="-122"/>
                <a:cs typeface="Times New Roman" panose="02020603050405020304" charset="0"/>
              </a:rPr>
              <a:t>究的问题是“通电螺线管外部的</a:t>
            </a:r>
            <a:r>
              <a:rPr lang="zh-CN" altLang="en-US" sz="2400" b="1" dirty="0" smtClean="0">
                <a:latin typeface="Times New Roman" panose="02020603050405020304" charset="0"/>
                <a:ea typeface="楷体" panose="02010609060101010101" pitchFamily="49" charset="-122"/>
                <a:cs typeface="Times New Roman" panose="02020603050405020304" charset="0"/>
              </a:rPr>
              <a:t>磁</a:t>
            </a:r>
            <a:endParaRPr lang="en-US" altLang="zh-CN" sz="2400" b="1" dirty="0" smtClean="0">
              <a:latin typeface="Times New Roman" panose="02020603050405020304" charset="0"/>
              <a:ea typeface="楷体" panose="02010609060101010101" pitchFamily="49" charset="-122"/>
              <a:cs typeface="Times New Roman" panose="02020603050405020304" charset="0"/>
            </a:endParaRPr>
          </a:p>
          <a:p>
            <a:pPr fontAlgn="auto">
              <a:lnSpc>
                <a:spcPts val="3500"/>
              </a:lnSpc>
            </a:pPr>
            <a:r>
              <a:rPr lang="zh-CN" altLang="en-US" sz="2400" b="1" dirty="0" smtClean="0">
                <a:latin typeface="Times New Roman" panose="02020603050405020304" charset="0"/>
                <a:ea typeface="楷体" panose="02010609060101010101" pitchFamily="49" charset="-122"/>
                <a:cs typeface="Times New Roman" panose="02020603050405020304" charset="0"/>
              </a:rPr>
              <a:t>场</a:t>
            </a:r>
            <a:r>
              <a:rPr lang="zh-CN" altLang="en-US" sz="2400" b="1" dirty="0">
                <a:latin typeface="Times New Roman" panose="02020603050405020304" charset="0"/>
                <a:ea typeface="楷体" panose="02010609060101010101" pitchFamily="49" charset="-122"/>
                <a:cs typeface="Times New Roman" panose="02020603050405020304" charset="0"/>
              </a:rPr>
              <a:t>方向与</a:t>
            </a:r>
            <a:r>
              <a:rPr lang="en-US" altLang="zh-CN" sz="2400" b="1" dirty="0">
                <a:latin typeface="Times New Roman" panose="02020603050405020304" charset="0"/>
                <a:ea typeface="楷体" panose="02010609060101010101" pitchFamily="49" charset="-122"/>
                <a:cs typeface="Times New Roman" panose="02020603050405020304" charset="0"/>
              </a:rPr>
              <a:t>_________</a:t>
            </a:r>
            <a:r>
              <a:rPr lang="zh-CN" altLang="en-US" sz="2400" b="1" dirty="0">
                <a:latin typeface="Times New Roman" panose="02020603050405020304" charset="0"/>
                <a:ea typeface="楷体" panose="02010609060101010101" pitchFamily="49" charset="-122"/>
                <a:cs typeface="Times New Roman" panose="02020603050405020304" charset="0"/>
              </a:rPr>
              <a:t>方向是否有关”。</a:t>
            </a:r>
          </a:p>
        </p:txBody>
      </p:sp>
      <p:sp>
        <p:nvSpPr>
          <p:cNvPr id="3" name="文本框 2"/>
          <p:cNvSpPr txBox="1"/>
          <p:nvPr/>
        </p:nvSpPr>
        <p:spPr>
          <a:xfrm>
            <a:off x="3184208" y="1511891"/>
            <a:ext cx="403225" cy="460375"/>
          </a:xfrm>
          <a:prstGeom prst="rect">
            <a:avLst/>
          </a:prstGeom>
          <a:noFill/>
        </p:spPr>
        <p:txBody>
          <a:bodyPr wrap="none" rtlCol="0" anchor="t">
            <a:spAutoFit/>
          </a:bodyPr>
          <a:lstStyle/>
          <a:p>
            <a:r>
              <a:rPr lang="zh-CN" altLang="en-US" sz="2400" b="1">
                <a:solidFill>
                  <a:srgbClr val="FF0000"/>
                </a:solidFill>
                <a:latin typeface="Times New Roman" panose="02020603050405020304" charset="0"/>
                <a:ea typeface="宋体" panose="02010600030101010101" pitchFamily="2" charset="-122"/>
                <a:cs typeface="Times New Roman" panose="02020603050405020304" charset="0"/>
                <a:sym typeface="+mn-ea"/>
              </a:rPr>
              <a:t>N</a:t>
            </a:r>
          </a:p>
        </p:txBody>
      </p:sp>
      <p:sp>
        <p:nvSpPr>
          <p:cNvPr id="4" name="文本框 3"/>
          <p:cNvSpPr txBox="1"/>
          <p:nvPr/>
        </p:nvSpPr>
        <p:spPr>
          <a:xfrm>
            <a:off x="1802390" y="3718216"/>
            <a:ext cx="795020" cy="460375"/>
          </a:xfrm>
          <a:prstGeom prst="rect">
            <a:avLst/>
          </a:prstGeom>
          <a:noFill/>
        </p:spPr>
        <p:txBody>
          <a:bodyPr wrap="none" rtlCol="0" anchor="t">
            <a:spAutoFit/>
          </a:bodyPr>
          <a:lstStyle/>
          <a:p>
            <a:r>
              <a:rPr lang="zh-CN" altLang="en-US" sz="2400" b="1" dirty="0">
                <a:solidFill>
                  <a:srgbClr val="FF0000"/>
                </a:solidFill>
                <a:latin typeface="Times New Roman" panose="02020603050405020304" charset="0"/>
                <a:ea typeface="宋体" panose="02010600030101010101" pitchFamily="2" charset="-122"/>
                <a:sym typeface="+mn-ea"/>
              </a:rPr>
              <a:t>电流</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30073" y="2160427"/>
            <a:ext cx="3390900" cy="2399615"/>
          </a:xfrm>
          <a:prstGeom prst="rect">
            <a:avLst/>
          </a:prstGeom>
        </p:spPr>
      </p:pic>
      <p:grpSp>
        <p:nvGrpSpPr>
          <p:cNvPr id="13" name="组合 1"/>
          <p:cNvGrpSpPr>
            <a:grpSpLocks noChangeAspect="1"/>
          </p:cNvGrpSpPr>
          <p:nvPr/>
        </p:nvGrpSpPr>
        <p:grpSpPr>
          <a:xfrm>
            <a:off x="3219133" y="515435"/>
            <a:ext cx="2411412" cy="450850"/>
            <a:chOff x="3564387" y="597378"/>
            <a:chExt cx="2247990" cy="419195"/>
          </a:xfrm>
        </p:grpSpPr>
        <p:sp>
          <p:nvSpPr>
            <p:cNvPr id="14" name="缺角矩形 13"/>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5" name="缺角矩形 14"/>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6" name="缺角矩形 15"/>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7" name="缺角矩形 16"/>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19" name="缺角矩形 18"/>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grpSp>
      <p:sp>
        <p:nvSpPr>
          <p:cNvPr id="20" name="TextBox 15"/>
          <p:cNvSpPr txBox="1"/>
          <p:nvPr/>
        </p:nvSpPr>
        <p:spPr>
          <a:xfrm>
            <a:off x="3184208" y="472572"/>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9258" y="1189805"/>
            <a:ext cx="8512234" cy="646331"/>
          </a:xfrm>
          <a:prstGeom prst="rect">
            <a:avLst/>
          </a:prstGeom>
          <a:noFill/>
        </p:spPr>
        <p:txBody>
          <a:bodyPr wrap="square" rtlCol="0" anchor="t">
            <a:spAutoFit/>
          </a:bodyPr>
          <a:lstStyle/>
          <a:p>
            <a:pPr>
              <a:lnSpc>
                <a:spcPct val="150000"/>
              </a:lnSpc>
            </a:pPr>
            <a:r>
              <a:rPr lang="en-US" altLang="zh-CN" sz="2400" b="1" dirty="0">
                <a:solidFill>
                  <a:srgbClr val="F3031A"/>
                </a:solidFill>
                <a:latin typeface="Times New Roman" panose="02020603050405020304" charset="0"/>
                <a:ea typeface="楷体" panose="02010609060101010101" pitchFamily="49" charset="-122"/>
                <a:cs typeface="Times New Roman" panose="02020603050405020304" charset="0"/>
              </a:rPr>
              <a:t>4</a:t>
            </a:r>
            <a:r>
              <a:rPr lang="en-US" altLang="zh-CN" sz="2400" b="1" dirty="0" smtClean="0">
                <a:solidFill>
                  <a:srgbClr val="F3031A"/>
                </a:solidFill>
                <a:latin typeface="Times New Roman" panose="02020603050405020304" charset="0"/>
                <a:ea typeface="楷体" panose="02010609060101010101" pitchFamily="49" charset="-122"/>
                <a:cs typeface="Times New Roman" panose="02020603050405020304" charset="0"/>
              </a:rPr>
              <a:t>.</a:t>
            </a:r>
            <a:r>
              <a:rPr lang="zh-CN" altLang="en-US" sz="2400" b="1" dirty="0" smtClean="0">
                <a:latin typeface="Times New Roman" panose="02020603050405020304" charset="0"/>
                <a:ea typeface="楷体" panose="02010609060101010101" pitchFamily="49" charset="-122"/>
                <a:cs typeface="Times New Roman" panose="02020603050405020304" charset="0"/>
              </a:rPr>
              <a:t> 在</a:t>
            </a:r>
            <a:r>
              <a:rPr lang="zh-CN" altLang="en-US" sz="2400" b="1" dirty="0">
                <a:latin typeface="Times New Roman" panose="02020603050405020304" charset="0"/>
                <a:ea typeface="楷体" panose="02010609060101010101" pitchFamily="49" charset="-122"/>
                <a:cs typeface="Times New Roman" panose="02020603050405020304" charset="0"/>
              </a:rPr>
              <a:t>图中，标出通电螺线管的N极和A点的磁感线方向。</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9282" y="1865157"/>
            <a:ext cx="3503673" cy="2957513"/>
          </a:xfrm>
          <a:prstGeom prst="rect">
            <a:avLst/>
          </a:prstGeom>
        </p:spPr>
      </p:pic>
      <p:grpSp>
        <p:nvGrpSpPr>
          <p:cNvPr id="25635" name="组合 25634"/>
          <p:cNvGrpSpPr/>
          <p:nvPr/>
        </p:nvGrpSpPr>
        <p:grpSpPr>
          <a:xfrm rot="540000">
            <a:off x="3238500" y="2869565"/>
            <a:ext cx="1756410" cy="357505"/>
            <a:chOff x="3" y="12"/>
            <a:chExt cx="1372" cy="300"/>
          </a:xfrm>
        </p:grpSpPr>
        <p:sp>
          <p:nvSpPr>
            <p:cNvPr id="25636" name="Line 45"/>
            <p:cNvSpPr/>
            <p:nvPr/>
          </p:nvSpPr>
          <p:spPr>
            <a:xfrm rot="21120000" flipV="1">
              <a:off x="3" y="87"/>
              <a:ext cx="28" cy="225"/>
            </a:xfrm>
            <a:prstGeom prst="line">
              <a:avLst/>
            </a:prstGeom>
            <a:ln w="38100" cap="flat" cmpd="sng">
              <a:solidFill>
                <a:srgbClr val="FF0000"/>
              </a:solidFill>
              <a:prstDash val="solid"/>
              <a:headEnd type="none" w="med" len="med"/>
              <a:tailEnd type="triangle" w="med" len="lg"/>
            </a:ln>
          </p:spPr>
        </p:sp>
        <p:sp>
          <p:nvSpPr>
            <p:cNvPr id="25637" name="Line 45"/>
            <p:cNvSpPr/>
            <p:nvPr/>
          </p:nvSpPr>
          <p:spPr>
            <a:xfrm rot="180000" flipH="1" flipV="1">
              <a:off x="349" y="60"/>
              <a:ext cx="24" cy="222"/>
            </a:xfrm>
            <a:prstGeom prst="line">
              <a:avLst/>
            </a:prstGeom>
            <a:ln w="38100" cap="flat" cmpd="sng">
              <a:solidFill>
                <a:srgbClr val="FF0000"/>
              </a:solidFill>
              <a:prstDash val="solid"/>
              <a:headEnd type="none" w="med" len="med"/>
              <a:tailEnd type="triangle" w="med" len="lg"/>
            </a:ln>
          </p:spPr>
        </p:sp>
        <p:grpSp>
          <p:nvGrpSpPr>
            <p:cNvPr id="25638" name="组合 25637"/>
            <p:cNvGrpSpPr/>
            <p:nvPr/>
          </p:nvGrpSpPr>
          <p:grpSpPr>
            <a:xfrm>
              <a:off x="674" y="12"/>
              <a:ext cx="701" cy="273"/>
              <a:chOff x="17" y="-10"/>
              <a:chExt cx="701" cy="273"/>
            </a:xfrm>
          </p:grpSpPr>
          <p:sp>
            <p:nvSpPr>
              <p:cNvPr id="25639" name="Line 45"/>
              <p:cNvSpPr/>
              <p:nvPr/>
            </p:nvSpPr>
            <p:spPr>
              <a:xfrm flipH="1" flipV="1">
                <a:off x="17" y="27"/>
                <a:ext cx="6" cy="236"/>
              </a:xfrm>
              <a:prstGeom prst="line">
                <a:avLst/>
              </a:prstGeom>
              <a:ln w="38100" cap="flat" cmpd="sng">
                <a:solidFill>
                  <a:srgbClr val="FF0000"/>
                </a:solidFill>
                <a:prstDash val="solid"/>
                <a:headEnd type="none" w="med" len="med"/>
                <a:tailEnd type="triangle" w="med" len="lg"/>
              </a:ln>
            </p:spPr>
          </p:sp>
          <p:sp>
            <p:nvSpPr>
              <p:cNvPr id="25640" name="Line 45"/>
              <p:cNvSpPr/>
              <p:nvPr/>
            </p:nvSpPr>
            <p:spPr>
              <a:xfrm flipH="1" flipV="1">
                <a:off x="357" y="22"/>
                <a:ext cx="12" cy="228"/>
              </a:xfrm>
              <a:prstGeom prst="line">
                <a:avLst/>
              </a:prstGeom>
              <a:ln w="38100" cap="flat" cmpd="sng">
                <a:solidFill>
                  <a:srgbClr val="FF0000"/>
                </a:solidFill>
                <a:prstDash val="solid"/>
                <a:headEnd type="none" w="med" len="med"/>
                <a:tailEnd type="triangle" w="med" len="lg"/>
              </a:ln>
            </p:spPr>
          </p:sp>
          <p:sp>
            <p:nvSpPr>
              <p:cNvPr id="25641" name="Line 45"/>
              <p:cNvSpPr/>
              <p:nvPr/>
            </p:nvSpPr>
            <p:spPr>
              <a:xfrm rot="21360000" flipV="1">
                <a:off x="718" y="-10"/>
                <a:ext cx="0" cy="229"/>
              </a:xfrm>
              <a:prstGeom prst="line">
                <a:avLst/>
              </a:prstGeom>
              <a:ln w="38100" cap="flat" cmpd="sng">
                <a:solidFill>
                  <a:srgbClr val="FF0000"/>
                </a:solidFill>
                <a:prstDash val="solid"/>
                <a:headEnd type="none" w="med" len="med"/>
                <a:tailEnd type="triangle" w="med" len="lg"/>
              </a:ln>
            </p:spPr>
          </p:sp>
        </p:grpSp>
      </p:grpSp>
      <p:sp>
        <p:nvSpPr>
          <p:cNvPr id="4" name="文本框 3"/>
          <p:cNvSpPr txBox="1"/>
          <p:nvPr/>
        </p:nvSpPr>
        <p:spPr>
          <a:xfrm>
            <a:off x="2782253" y="2894621"/>
            <a:ext cx="384810" cy="506730"/>
          </a:xfrm>
          <a:prstGeom prst="rect">
            <a:avLst/>
          </a:prstGeom>
          <a:noFill/>
        </p:spPr>
        <p:txBody>
          <a:bodyPr wrap="square" rtlCol="0" anchor="t">
            <a:spAutoFit/>
          </a:bodyPr>
          <a:lstStyle/>
          <a:p>
            <a:r>
              <a:rPr lang="zh-CN" altLang="en-US" sz="2700" b="1">
                <a:solidFill>
                  <a:srgbClr val="FF0000"/>
                </a:solidFill>
                <a:latin typeface="Times New Roman" panose="02020603050405020304" charset="0"/>
                <a:ea typeface="宋体" panose="02010600030101010101" pitchFamily="2" charset="-122"/>
                <a:cs typeface="Times New Roman" panose="02020603050405020304" charset="0"/>
                <a:sym typeface="+mn-ea"/>
              </a:rPr>
              <a:t>N</a:t>
            </a:r>
          </a:p>
        </p:txBody>
      </p:sp>
      <p:cxnSp>
        <p:nvCxnSpPr>
          <p:cNvPr id="6" name="直接箭头连接符 5"/>
          <p:cNvCxnSpPr/>
          <p:nvPr/>
        </p:nvCxnSpPr>
        <p:spPr>
          <a:xfrm>
            <a:off x="3747611" y="2362650"/>
            <a:ext cx="432911"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20" name="组合 1"/>
          <p:cNvGrpSpPr>
            <a:grpSpLocks noChangeAspect="1"/>
          </p:cNvGrpSpPr>
          <p:nvPr/>
        </p:nvGrpSpPr>
        <p:grpSpPr>
          <a:xfrm>
            <a:off x="3219133" y="515435"/>
            <a:ext cx="2411412" cy="450850"/>
            <a:chOff x="3564387" y="597378"/>
            <a:chExt cx="2247990" cy="419195"/>
          </a:xfrm>
        </p:grpSpPr>
        <p:sp>
          <p:nvSpPr>
            <p:cNvPr id="21" name="缺角矩形 20"/>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2" name="缺角矩形 21"/>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3" name="缺角矩形 22"/>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4" name="缺角矩形 23"/>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5" name="缺角矩形 24"/>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grpSp>
      <p:sp>
        <p:nvSpPr>
          <p:cNvPr id="26" name="TextBox 15"/>
          <p:cNvSpPr txBox="1"/>
          <p:nvPr/>
        </p:nvSpPr>
        <p:spPr>
          <a:xfrm>
            <a:off x="3184208" y="472572"/>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3152" y="1045127"/>
            <a:ext cx="8426291" cy="1200329"/>
          </a:xfrm>
          <a:prstGeom prst="rect">
            <a:avLst/>
          </a:prstGeom>
          <a:noFill/>
        </p:spPr>
        <p:txBody>
          <a:bodyPr wrap="square" rtlCol="0" anchor="t">
            <a:spAutoFit/>
          </a:bodyPr>
          <a:lstStyle/>
          <a:p>
            <a:pPr>
              <a:lnSpc>
                <a:spcPct val="150000"/>
              </a:lnSpc>
            </a:pPr>
            <a:r>
              <a:rPr lang="en-US" altLang="zh-CN" sz="2400" b="1" dirty="0">
                <a:solidFill>
                  <a:srgbClr val="F3031A"/>
                </a:solidFill>
                <a:latin typeface="Times New Roman" panose="02020603050405020304" charset="0"/>
                <a:ea typeface="楷体" panose="02010609060101010101" pitchFamily="49" charset="-122"/>
                <a:cs typeface="Times New Roman" panose="02020603050405020304" charset="0"/>
              </a:rPr>
              <a:t>5</a:t>
            </a:r>
            <a:r>
              <a:rPr lang="en-US" altLang="zh-CN" sz="2400" b="1" dirty="0" smtClean="0">
                <a:solidFill>
                  <a:srgbClr val="F3031A"/>
                </a:solidFill>
                <a:latin typeface="Times New Roman" panose="02020603050405020304" charset="0"/>
                <a:ea typeface="楷体" panose="02010609060101010101" pitchFamily="49" charset="-122"/>
                <a:cs typeface="Times New Roman" panose="02020603050405020304" charset="0"/>
              </a:rPr>
              <a:t>.</a:t>
            </a:r>
            <a:r>
              <a:rPr lang="zh-CN" altLang="en-US" sz="2400" b="1" dirty="0" smtClean="0">
                <a:latin typeface="Times New Roman" panose="02020603050405020304" charset="0"/>
                <a:ea typeface="楷体" panose="02010609060101010101" pitchFamily="49" charset="-122"/>
                <a:cs typeface="Times New Roman" panose="02020603050405020304" charset="0"/>
              </a:rPr>
              <a:t> 如</a:t>
            </a:r>
            <a:r>
              <a:rPr lang="zh-CN" altLang="en-US" sz="2400" b="1" dirty="0">
                <a:latin typeface="Times New Roman" panose="02020603050405020304" charset="0"/>
                <a:ea typeface="楷体" panose="02010609060101010101" pitchFamily="49" charset="-122"/>
                <a:cs typeface="Times New Roman" panose="02020603050405020304" charset="0"/>
              </a:rPr>
              <a:t>图所示，请根据小磁针静止后的指向及所标电流的方向，画出螺线管导线的绕法。</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8392" y="2115753"/>
            <a:ext cx="3825485" cy="2881476"/>
          </a:xfrm>
          <a:prstGeom prst="rect">
            <a:avLst/>
          </a:prstGeom>
        </p:spPr>
      </p:pic>
      <p:sp>
        <p:nvSpPr>
          <p:cNvPr id="87048" name="任意多边形 87047"/>
          <p:cNvSpPr/>
          <p:nvPr/>
        </p:nvSpPr>
        <p:spPr>
          <a:xfrm flipH="1" flipV="1">
            <a:off x="6708140" y="2811145"/>
            <a:ext cx="342900" cy="986790"/>
          </a:xfrm>
          <a:custGeom>
            <a:avLst/>
            <a:gdLst/>
            <a:ahLst/>
            <a:cxnLst/>
            <a:rect l="0" t="0" r="0" b="0"/>
            <a:pathLst>
              <a:path w="288" h="944">
                <a:moveTo>
                  <a:pt x="0" y="784"/>
                </a:moveTo>
                <a:cubicBezTo>
                  <a:pt x="8" y="864"/>
                  <a:pt x="16" y="944"/>
                  <a:pt x="48" y="832"/>
                </a:cubicBezTo>
                <a:cubicBezTo>
                  <a:pt x="80" y="720"/>
                  <a:pt x="152" y="224"/>
                  <a:pt x="192" y="112"/>
                </a:cubicBezTo>
                <a:cubicBezTo>
                  <a:pt x="232" y="0"/>
                  <a:pt x="260" y="80"/>
                  <a:pt x="288" y="160"/>
                </a:cubicBezTo>
              </a:path>
            </a:pathLst>
          </a:custGeom>
          <a:noFill/>
          <a:ln w="38100" cap="flat" cmpd="sng">
            <a:solidFill>
              <a:schemeClr val="tx1"/>
            </a:solidFill>
            <a:prstDash val="solid"/>
            <a:round/>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
        <p:nvSpPr>
          <p:cNvPr id="87054" name="任意多边形 87053"/>
          <p:cNvSpPr/>
          <p:nvPr/>
        </p:nvSpPr>
        <p:spPr>
          <a:xfrm flipH="1" flipV="1">
            <a:off x="6009640" y="2807335"/>
            <a:ext cx="480060" cy="996950"/>
          </a:xfrm>
          <a:custGeom>
            <a:avLst/>
            <a:gdLst/>
            <a:ahLst/>
            <a:cxnLst/>
            <a:rect l="0" t="0" r="0" b="0"/>
            <a:pathLst>
              <a:path w="288" h="944">
                <a:moveTo>
                  <a:pt x="0" y="784"/>
                </a:moveTo>
                <a:cubicBezTo>
                  <a:pt x="8" y="864"/>
                  <a:pt x="16" y="944"/>
                  <a:pt x="48" y="832"/>
                </a:cubicBezTo>
                <a:cubicBezTo>
                  <a:pt x="80" y="720"/>
                  <a:pt x="152" y="224"/>
                  <a:pt x="192" y="112"/>
                </a:cubicBezTo>
                <a:cubicBezTo>
                  <a:pt x="232" y="0"/>
                  <a:pt x="260" y="80"/>
                  <a:pt x="288" y="160"/>
                </a:cubicBezTo>
              </a:path>
            </a:pathLst>
          </a:custGeom>
          <a:noFill/>
          <a:ln w="38100" cap="flat" cmpd="sng">
            <a:solidFill>
              <a:schemeClr val="tx1"/>
            </a:solidFill>
            <a:prstDash val="solid"/>
            <a:round/>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
        <p:nvSpPr>
          <p:cNvPr id="87055" name="任意多边形 87054"/>
          <p:cNvSpPr/>
          <p:nvPr/>
        </p:nvSpPr>
        <p:spPr>
          <a:xfrm flipH="1" flipV="1">
            <a:off x="5325110" y="2807335"/>
            <a:ext cx="469900" cy="996950"/>
          </a:xfrm>
          <a:custGeom>
            <a:avLst/>
            <a:gdLst/>
            <a:ahLst/>
            <a:cxnLst/>
            <a:rect l="0" t="0" r="0" b="0"/>
            <a:pathLst>
              <a:path w="288" h="944">
                <a:moveTo>
                  <a:pt x="0" y="784"/>
                </a:moveTo>
                <a:cubicBezTo>
                  <a:pt x="8" y="864"/>
                  <a:pt x="16" y="944"/>
                  <a:pt x="48" y="832"/>
                </a:cubicBezTo>
                <a:cubicBezTo>
                  <a:pt x="80" y="720"/>
                  <a:pt x="152" y="224"/>
                  <a:pt x="192" y="112"/>
                </a:cubicBezTo>
                <a:cubicBezTo>
                  <a:pt x="232" y="0"/>
                  <a:pt x="260" y="80"/>
                  <a:pt x="288" y="160"/>
                </a:cubicBezTo>
              </a:path>
            </a:pathLst>
          </a:custGeom>
          <a:noFill/>
          <a:ln w="38100" cap="flat" cmpd="sng">
            <a:solidFill>
              <a:schemeClr val="tx1"/>
            </a:solidFill>
            <a:prstDash val="solid"/>
            <a:round/>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
        <p:nvSpPr>
          <p:cNvPr id="87056" name="任意多边形 87055"/>
          <p:cNvSpPr/>
          <p:nvPr/>
        </p:nvSpPr>
        <p:spPr>
          <a:xfrm flipH="1" flipV="1">
            <a:off x="4683125" y="2820670"/>
            <a:ext cx="440690" cy="967740"/>
          </a:xfrm>
          <a:custGeom>
            <a:avLst/>
            <a:gdLst/>
            <a:ahLst/>
            <a:cxnLst/>
            <a:rect l="0" t="0" r="0" b="0"/>
            <a:pathLst>
              <a:path w="288" h="944">
                <a:moveTo>
                  <a:pt x="0" y="784"/>
                </a:moveTo>
                <a:cubicBezTo>
                  <a:pt x="8" y="864"/>
                  <a:pt x="16" y="944"/>
                  <a:pt x="48" y="832"/>
                </a:cubicBezTo>
                <a:cubicBezTo>
                  <a:pt x="80" y="720"/>
                  <a:pt x="152" y="224"/>
                  <a:pt x="192" y="112"/>
                </a:cubicBezTo>
                <a:cubicBezTo>
                  <a:pt x="232" y="0"/>
                  <a:pt x="260" y="80"/>
                  <a:pt x="288" y="160"/>
                </a:cubicBezTo>
              </a:path>
            </a:pathLst>
          </a:custGeom>
          <a:noFill/>
          <a:ln w="38100" cap="flat" cmpd="sng">
            <a:solidFill>
              <a:schemeClr val="tx1"/>
            </a:solidFill>
            <a:prstDash val="solid"/>
            <a:round/>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
        <p:nvSpPr>
          <p:cNvPr id="4" name="文本框 3"/>
          <p:cNvSpPr txBox="1"/>
          <p:nvPr/>
        </p:nvSpPr>
        <p:spPr>
          <a:xfrm>
            <a:off x="3313748" y="2999060"/>
            <a:ext cx="384810" cy="506730"/>
          </a:xfrm>
          <a:prstGeom prst="rect">
            <a:avLst/>
          </a:prstGeom>
          <a:noFill/>
        </p:spPr>
        <p:txBody>
          <a:bodyPr wrap="square" rtlCol="0" anchor="t">
            <a:spAutoFit/>
          </a:bodyPr>
          <a:lstStyle/>
          <a:p>
            <a:r>
              <a:rPr lang="zh-CN" altLang="en-US" sz="2700" b="1">
                <a:solidFill>
                  <a:srgbClr val="FF0000"/>
                </a:solidFill>
                <a:latin typeface="Times New Roman" panose="02020603050405020304" charset="0"/>
                <a:ea typeface="宋体" panose="02010600030101010101" pitchFamily="2" charset="-122"/>
                <a:cs typeface="Times New Roman" panose="02020603050405020304" charset="0"/>
                <a:sym typeface="+mn-ea"/>
              </a:rPr>
              <a:t>N</a:t>
            </a:r>
          </a:p>
        </p:txBody>
      </p:sp>
      <p:grpSp>
        <p:nvGrpSpPr>
          <p:cNvPr id="18" name="组合 1"/>
          <p:cNvGrpSpPr>
            <a:grpSpLocks noChangeAspect="1"/>
          </p:cNvGrpSpPr>
          <p:nvPr/>
        </p:nvGrpSpPr>
        <p:grpSpPr>
          <a:xfrm>
            <a:off x="3219133" y="515435"/>
            <a:ext cx="2411412" cy="450850"/>
            <a:chOff x="3564387" y="597378"/>
            <a:chExt cx="2247990" cy="419195"/>
          </a:xfrm>
        </p:grpSpPr>
        <p:sp>
          <p:nvSpPr>
            <p:cNvPr id="19" name="缺角矩形 18"/>
            <p:cNvSpPr/>
            <p:nvPr/>
          </p:nvSpPr>
          <p:spPr>
            <a:xfrm rot="3000000">
              <a:off x="4021489" y="597564"/>
              <a:ext cx="419195" cy="418816"/>
            </a:xfrm>
            <a:prstGeom prst="plaque">
              <a:avLst/>
            </a:prstGeom>
            <a:solidFill>
              <a:srgbClr val="00B9FA">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0" name="缺角矩形 19"/>
            <p:cNvSpPr/>
            <p:nvPr/>
          </p:nvSpPr>
          <p:spPr>
            <a:xfrm rot="3000000">
              <a:off x="4478782" y="597565"/>
              <a:ext cx="419195" cy="418815"/>
            </a:xfrm>
            <a:prstGeom prst="plaque">
              <a:avLst/>
            </a:prstGeom>
            <a:solidFill>
              <a:srgbClr val="FFBF53">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1" name="缺角矩形 20"/>
            <p:cNvSpPr/>
            <p:nvPr/>
          </p:nvSpPr>
          <p:spPr>
            <a:xfrm rot="3000000">
              <a:off x="4936077" y="597564"/>
              <a:ext cx="419195" cy="418816"/>
            </a:xfrm>
            <a:prstGeom prst="plaque">
              <a:avLst/>
            </a:prstGeom>
            <a:solidFill>
              <a:srgbClr val="00B050"/>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2" name="缺角矩形 21"/>
            <p:cNvSpPr/>
            <p:nvPr/>
          </p:nvSpPr>
          <p:spPr>
            <a:xfrm rot="3000000">
              <a:off x="3564194" y="597565"/>
              <a:ext cx="419195" cy="418815"/>
            </a:xfrm>
            <a:prstGeom prst="plaque">
              <a:avLst/>
            </a:prstGeom>
            <a:solidFill>
              <a:srgbClr val="F07474">
                <a:lumMod val="75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sp>
          <p:nvSpPr>
            <p:cNvPr id="23" name="缺角矩形 22"/>
            <p:cNvSpPr/>
            <p:nvPr/>
          </p:nvSpPr>
          <p:spPr>
            <a:xfrm rot="3000000">
              <a:off x="5393369" y="597565"/>
              <a:ext cx="419195" cy="418815"/>
            </a:xfrm>
            <a:prstGeom prst="plaque">
              <a:avLst/>
            </a:prstGeom>
            <a:solidFill>
              <a:srgbClr val="FFBF53">
                <a:lumMod val="50000"/>
              </a:srgbClr>
            </a:solidFill>
            <a:ln w="25400" cap="flat" cmpd="sng" algn="ctr">
              <a:noFill/>
              <a:prstDash val="solid"/>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500" b="0" i="0" u="none" strike="noStrike" kern="1200" cap="none" spc="0" normalizeH="0" baseline="0" noProof="0">
                <a:ln>
                  <a:noFill/>
                </a:ln>
                <a:solidFill>
                  <a:sysClr val="windowText" lastClr="000000"/>
                </a:solidFill>
                <a:effectLst/>
                <a:uLnTx/>
                <a:uFillTx/>
                <a:latin typeface="Times New Roman" panose="02020603050405020304" charset="0"/>
                <a:ea typeface="微软雅黑" panose="020B0503020204020204" pitchFamily="34" charset="-122"/>
                <a:cs typeface="+mn-ea"/>
              </a:endParaRPr>
            </a:p>
          </p:txBody>
        </p:sp>
      </p:grpSp>
      <p:sp>
        <p:nvSpPr>
          <p:cNvPr id="24" name="TextBox 15"/>
          <p:cNvSpPr txBox="1"/>
          <p:nvPr/>
        </p:nvSpPr>
        <p:spPr>
          <a:xfrm>
            <a:off x="3184208" y="472572"/>
            <a:ext cx="2479675" cy="477054"/>
          </a:xfrm>
          <a:prstGeom prst="rect">
            <a:avLst/>
          </a:prstGeom>
          <a:noFill/>
          <a:ln w="9525">
            <a:noFill/>
          </a:ln>
        </p:spPr>
        <p:txBody>
          <a:bodyPr anchor="t">
            <a:spAutoFit/>
          </a:bodyPr>
          <a:lstStyle/>
          <a:p>
            <a:pPr algn="dist" eaLnBrk="0" hangingPunct="0"/>
            <a:r>
              <a:rPr lang="zh-CN" altLang="en-US" sz="2500" b="1" dirty="0">
                <a:solidFill>
                  <a:sysClr val="window" lastClr="FFFFFF"/>
                </a:solidFill>
                <a:latin typeface="Arial" panose="020B0604020202020204" pitchFamily="34" charset="0"/>
                <a:ea typeface="宋体" panose="02010600030101010101" pitchFamily="2" charset="-122"/>
              </a:rPr>
              <a:t>基础巩固题</a:t>
            </a:r>
            <a:endParaRPr lang="en-US" altLang="zh-CN" sz="2500" b="1" dirty="0">
              <a:solidFill>
                <a:sysClr val="window" lastClr="FFFFFF"/>
              </a:solidFill>
              <a:latin typeface="Arial" panose="020B0604020202020204" pitchFamily="34" charset="0"/>
              <a:ea typeface="宋体" panose="02010600030101010101" pitchFamily="2" charset="-122"/>
            </a:endParaRPr>
          </a:p>
        </p:txBody>
      </p:sp>
      <p:sp>
        <p:nvSpPr>
          <p:cNvPr id="25" name="任意多边形 24"/>
          <p:cNvSpPr/>
          <p:nvPr/>
        </p:nvSpPr>
        <p:spPr>
          <a:xfrm rot="21420000" flipH="1">
            <a:off x="4290695" y="2830830"/>
            <a:ext cx="165735" cy="973455"/>
          </a:xfrm>
          <a:custGeom>
            <a:avLst/>
            <a:gdLst/>
            <a:ahLst/>
            <a:cxnLst/>
            <a:rect l="0" t="0" r="0" b="0"/>
            <a:pathLst>
              <a:path w="192" h="856">
                <a:moveTo>
                  <a:pt x="0" y="136"/>
                </a:moveTo>
                <a:cubicBezTo>
                  <a:pt x="12" y="88"/>
                  <a:pt x="24" y="40"/>
                  <a:pt x="48" y="40"/>
                </a:cubicBezTo>
                <a:cubicBezTo>
                  <a:pt x="72" y="40"/>
                  <a:pt x="120" y="0"/>
                  <a:pt x="144" y="136"/>
                </a:cubicBezTo>
                <a:cubicBezTo>
                  <a:pt x="168" y="272"/>
                  <a:pt x="184" y="736"/>
                  <a:pt x="192" y="856"/>
                </a:cubicBezTo>
              </a:path>
            </a:pathLst>
          </a:custGeom>
          <a:noFill/>
          <a:ln w="38100" cap="flat" cmpd="sng">
            <a:solidFill>
              <a:schemeClr val="tx1"/>
            </a:solidFill>
            <a:prstDash val="solid"/>
            <a:round/>
            <a:headEnd type="none" w="med" len="med"/>
            <a:tailEnd type="none" w="med" len="med"/>
          </a:ln>
        </p:spPr>
        <p:txBody>
          <a:bodyPr/>
          <a:lstStyle/>
          <a:p>
            <a:endParaRPr lang="zh-CN" altLang="en-US" sz="1350" b="1">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linds(horizontal)">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87056"/>
                                        </p:tgtEl>
                                        <p:attrNameLst>
                                          <p:attrName>style.visibility</p:attrName>
                                        </p:attrNameLst>
                                      </p:cBhvr>
                                      <p:to>
                                        <p:strVal val="visible"/>
                                      </p:to>
                                    </p:set>
                                    <p:animEffect transition="in" filter="blinds(horizontal)">
                                      <p:cBhvr>
                                        <p:cTn id="16" dur="500"/>
                                        <p:tgtEl>
                                          <p:spTgt spid="8705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87055"/>
                                        </p:tgtEl>
                                        <p:attrNameLst>
                                          <p:attrName>style.visibility</p:attrName>
                                        </p:attrNameLst>
                                      </p:cBhvr>
                                      <p:to>
                                        <p:strVal val="visible"/>
                                      </p:to>
                                    </p:set>
                                    <p:animEffect transition="in" filter="blinds(horizontal)">
                                      <p:cBhvr>
                                        <p:cTn id="21" dur="500"/>
                                        <p:tgtEl>
                                          <p:spTgt spid="8705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87054"/>
                                        </p:tgtEl>
                                        <p:attrNameLst>
                                          <p:attrName>style.visibility</p:attrName>
                                        </p:attrNameLst>
                                      </p:cBhvr>
                                      <p:to>
                                        <p:strVal val="visible"/>
                                      </p:to>
                                    </p:set>
                                    <p:animEffect transition="in" filter="blinds(horizontal)">
                                      <p:cBhvr>
                                        <p:cTn id="26" dur="500"/>
                                        <p:tgtEl>
                                          <p:spTgt spid="87054"/>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87048"/>
                                        </p:tgtEl>
                                        <p:attrNameLst>
                                          <p:attrName>style.visibility</p:attrName>
                                        </p:attrNameLst>
                                      </p:cBhvr>
                                      <p:to>
                                        <p:strVal val="visible"/>
                                      </p:to>
                                    </p:set>
                                    <p:animEffect transition="in" filter="blinds(horizontal)">
                                      <p:cBhvr>
                                        <p:cTn id="31" dur="500"/>
                                        <p:tgtEl>
                                          <p:spTgt spid="87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49" y="987893"/>
            <a:ext cx="8987790" cy="3969385"/>
          </a:xfrm>
          <a:prstGeom prst="rect">
            <a:avLst/>
          </a:prstGeom>
          <a:noFill/>
        </p:spPr>
        <p:txBody>
          <a:bodyPr wrap="square" rtlCol="0">
            <a:spAutoFit/>
          </a:bodyPr>
          <a:lstStyle/>
          <a:p>
            <a:r>
              <a:rPr lang="zh-CN" altLang="en-US" sz="2100" b="1" dirty="0" smtClean="0">
                <a:latin typeface="Times New Roman" panose="02020603050405020304" charset="0"/>
                <a:ea typeface="楷体" panose="02010609060101010101" pitchFamily="49" charset="-122"/>
                <a:cs typeface="Times New Roman" panose="02020603050405020304" charset="0"/>
              </a:rPr>
              <a:t>（1</a:t>
            </a:r>
            <a:r>
              <a:rPr lang="zh-CN" altLang="en-US" sz="2100" b="1" dirty="0">
                <a:latin typeface="Times New Roman" panose="02020603050405020304" charset="0"/>
                <a:ea typeface="楷体" panose="02010609060101010101" pitchFamily="49" charset="-122"/>
                <a:cs typeface="Times New Roman" panose="02020603050405020304" charset="0"/>
              </a:rPr>
              <a:t>）如图甲是奥斯特实验装置，接通电路后，观察到小磁针偏转，此现象说明了</a:t>
            </a:r>
            <a:r>
              <a:rPr lang="en-US" altLang="zh-CN" sz="2100" b="1" dirty="0">
                <a:latin typeface="Times New Roman" panose="02020603050405020304" charset="0"/>
                <a:ea typeface="楷体" panose="02010609060101010101" pitchFamily="49" charset="-122"/>
                <a:cs typeface="Times New Roman" panose="02020603050405020304" charset="0"/>
              </a:rPr>
              <a:t>_______________________</a:t>
            </a:r>
            <a:r>
              <a:rPr lang="zh-CN" altLang="en-US" sz="2100" b="1" dirty="0">
                <a:latin typeface="Times New Roman" panose="02020603050405020304" charset="0"/>
                <a:ea typeface="楷体" panose="02010609060101010101" pitchFamily="49" charset="-122"/>
                <a:cs typeface="Times New Roman" panose="02020603050405020304" charset="0"/>
              </a:rPr>
              <a:t>；断开开关，小磁针在</a:t>
            </a:r>
            <a:r>
              <a:rPr lang="en-US" altLang="zh-CN" sz="2100" b="1" dirty="0">
                <a:latin typeface="Times New Roman" panose="02020603050405020304" charset="0"/>
                <a:ea typeface="楷体" panose="02010609060101010101" pitchFamily="49" charset="-122"/>
                <a:cs typeface="Times New Roman" panose="02020603050405020304" charset="0"/>
              </a:rPr>
              <a:t>__________</a:t>
            </a:r>
            <a:r>
              <a:rPr lang="zh-CN" altLang="en-US" sz="2100" b="1" dirty="0">
                <a:latin typeface="Times New Roman" panose="02020603050405020304" charset="0"/>
                <a:ea typeface="楷体" panose="02010609060101010101" pitchFamily="49" charset="-122"/>
                <a:cs typeface="Times New Roman" panose="02020603050405020304" charset="0"/>
              </a:rPr>
              <a:t>的作用下又恢复到原来的位置，改变直导线中电流方向，小磁针的偏转方向发生了改变，说明了</a:t>
            </a:r>
            <a:r>
              <a:rPr lang="en-US" altLang="zh-CN" sz="2100" b="1" dirty="0">
                <a:latin typeface="Times New Roman" panose="02020603050405020304" charset="0"/>
                <a:ea typeface="楷体" panose="02010609060101010101" pitchFamily="49" charset="-122"/>
                <a:cs typeface="Times New Roman" panose="02020603050405020304" charset="0"/>
              </a:rPr>
              <a:t>____________________________</a:t>
            </a:r>
            <a:r>
              <a:rPr lang="zh-CN" altLang="en-US" sz="2100" b="1" dirty="0">
                <a:latin typeface="Times New Roman" panose="02020603050405020304" charset="0"/>
                <a:ea typeface="楷体" panose="02010609060101010101" pitchFamily="49" charset="-122"/>
                <a:cs typeface="Times New Roman" panose="02020603050405020304" charset="0"/>
              </a:rPr>
              <a:t>。</a:t>
            </a:r>
          </a:p>
          <a:p>
            <a:r>
              <a:rPr lang="zh-CN" altLang="en-US" sz="2100" b="1" dirty="0">
                <a:latin typeface="Times New Roman" panose="02020603050405020304" charset="0"/>
                <a:ea typeface="楷体" panose="02010609060101010101" pitchFamily="49" charset="-122"/>
                <a:cs typeface="Times New Roman" panose="02020603050405020304" charset="0"/>
              </a:rPr>
              <a:t>（2）探究通电螺线管外部磁场分布</a:t>
            </a:r>
          </a:p>
          <a:p>
            <a:r>
              <a:rPr lang="zh-CN" altLang="en-US" sz="2100" b="1" dirty="0">
                <a:latin typeface="Times New Roman" panose="02020603050405020304" charset="0"/>
                <a:ea typeface="楷体" panose="02010609060101010101" pitchFamily="49" charset="-122"/>
                <a:cs typeface="Times New Roman" panose="02020603050405020304" charset="0"/>
              </a:rPr>
              <a:t>的实验中，在嵌入螺线管的玻璃板</a:t>
            </a:r>
          </a:p>
          <a:p>
            <a:r>
              <a:rPr lang="zh-CN" altLang="en-US" sz="2100" b="1" dirty="0">
                <a:latin typeface="Times New Roman" panose="02020603050405020304" charset="0"/>
                <a:ea typeface="楷体" panose="02010609060101010101" pitchFamily="49" charset="-122"/>
                <a:cs typeface="Times New Roman" panose="02020603050405020304" charset="0"/>
              </a:rPr>
              <a:t>上均匀撒些细铁屑，通电后</a:t>
            </a:r>
            <a:r>
              <a:rPr lang="en-US" altLang="zh-CN" sz="2100" b="1" dirty="0">
                <a:latin typeface="Times New Roman" panose="02020603050405020304" charset="0"/>
                <a:ea typeface="楷体" panose="02010609060101010101" pitchFamily="49" charset="-122"/>
                <a:cs typeface="Times New Roman" panose="02020603050405020304" charset="0"/>
              </a:rPr>
              <a:t>________</a:t>
            </a:r>
          </a:p>
          <a:p>
            <a:r>
              <a:rPr lang="zh-CN" altLang="en-US" sz="2100" b="1" dirty="0">
                <a:latin typeface="Times New Roman" panose="02020603050405020304" charset="0"/>
                <a:ea typeface="楷体" panose="02010609060101010101" pitchFamily="49" charset="-122"/>
                <a:cs typeface="Times New Roman" panose="02020603050405020304" charset="0"/>
              </a:rPr>
              <a:t>（填写操作方法）玻璃板，细铁</a:t>
            </a:r>
          </a:p>
          <a:p>
            <a:r>
              <a:rPr lang="zh-CN" altLang="en-US" sz="2100" b="1" dirty="0">
                <a:latin typeface="Times New Roman" panose="02020603050405020304" charset="0"/>
                <a:ea typeface="楷体" panose="02010609060101010101" pitchFamily="49" charset="-122"/>
                <a:cs typeface="Times New Roman" panose="02020603050405020304" charset="0"/>
              </a:rPr>
              <a:t>屑的排列如图乙所示，由此可以判断，</a:t>
            </a:r>
          </a:p>
          <a:p>
            <a:r>
              <a:rPr lang="zh-CN" altLang="en-US" sz="2100" b="1" dirty="0">
                <a:latin typeface="Times New Roman" panose="02020603050405020304" charset="0"/>
                <a:ea typeface="楷体" panose="02010609060101010101" pitchFamily="49" charset="-122"/>
                <a:cs typeface="Times New Roman" panose="02020603050405020304" charset="0"/>
              </a:rPr>
              <a:t>通电螺线管外部的磁场分布与</a:t>
            </a:r>
            <a:r>
              <a:rPr lang="en-US" altLang="zh-CN" sz="2100" b="1" dirty="0">
                <a:latin typeface="Times New Roman" panose="02020603050405020304" charset="0"/>
                <a:ea typeface="楷体" panose="02010609060101010101" pitchFamily="49" charset="-122"/>
                <a:cs typeface="Times New Roman" panose="02020603050405020304" charset="0"/>
              </a:rPr>
              <a:t>_______</a:t>
            </a:r>
          </a:p>
          <a:p>
            <a:r>
              <a:rPr lang="zh-CN" altLang="en-US" sz="2100" b="1" dirty="0">
                <a:latin typeface="Times New Roman" panose="02020603050405020304" charset="0"/>
                <a:ea typeface="楷体" panose="02010609060101010101" pitchFamily="49" charset="-122"/>
                <a:cs typeface="Times New Roman" panose="02020603050405020304" charset="0"/>
              </a:rPr>
              <a:t>周围的磁场分布是相似的，将小磁针放在通电螺线管外部，小磁针静止时</a:t>
            </a:r>
            <a:r>
              <a:rPr lang="en-US" altLang="zh-CN" sz="2100" b="1" dirty="0">
                <a:latin typeface="Times New Roman" panose="02020603050405020304" charset="0"/>
                <a:ea typeface="楷体" panose="02010609060101010101" pitchFamily="49" charset="-122"/>
                <a:cs typeface="Times New Roman" panose="02020603050405020304" charset="0"/>
              </a:rPr>
              <a:t>_________</a:t>
            </a:r>
            <a:r>
              <a:rPr lang="zh-CN" altLang="en-US" sz="2100" b="1" dirty="0">
                <a:latin typeface="Times New Roman" panose="02020603050405020304" charset="0"/>
                <a:ea typeface="楷体" panose="02010609060101010101" pitchFamily="49" charset="-122"/>
                <a:cs typeface="Times New Roman" panose="02020603050405020304" charset="0"/>
              </a:rPr>
              <a:t>（N/S）极的指向就是该</a:t>
            </a:r>
            <a:r>
              <a:rPr lang="zh-CN" altLang="en-US" sz="2100" b="1" dirty="0" smtClean="0">
                <a:latin typeface="Times New Roman" panose="02020603050405020304" charset="0"/>
                <a:ea typeface="楷体" panose="02010609060101010101" pitchFamily="49" charset="-122"/>
                <a:cs typeface="Times New Roman" panose="02020603050405020304" charset="0"/>
              </a:rPr>
              <a:t>点磁</a:t>
            </a:r>
            <a:r>
              <a:rPr lang="zh-CN" altLang="en-US" sz="2100" b="1" dirty="0">
                <a:latin typeface="Times New Roman" panose="02020603050405020304" charset="0"/>
                <a:ea typeface="楷体" panose="02010609060101010101" pitchFamily="49" charset="-122"/>
                <a:cs typeface="Times New Roman" panose="02020603050405020304" charset="0"/>
              </a:rPr>
              <a:t>场的方向。</a:t>
            </a:r>
          </a:p>
        </p:txBody>
      </p:sp>
      <p:sp>
        <p:nvSpPr>
          <p:cNvPr id="3" name="文本框 2"/>
          <p:cNvSpPr txBox="1"/>
          <p:nvPr/>
        </p:nvSpPr>
        <p:spPr>
          <a:xfrm>
            <a:off x="906154" y="1277929"/>
            <a:ext cx="3278462" cy="461665"/>
          </a:xfrm>
          <a:prstGeom prst="rect">
            <a:avLst/>
          </a:prstGeom>
          <a:noFill/>
        </p:spPr>
        <p:txBody>
          <a:bodyPr wrap="none" rtlCol="0" anchor="t">
            <a:spAutoFit/>
          </a:bodyPr>
          <a:lstStyle/>
          <a:p>
            <a:r>
              <a:rPr lang="zh-CN" altLang="en-US" sz="2400" b="1" dirty="0">
                <a:solidFill>
                  <a:srgbClr val="F3031A"/>
                </a:solidFill>
                <a:latin typeface="Times New Roman" panose="02020603050405020304" charset="0"/>
                <a:ea typeface="宋体" panose="02010600030101010101" pitchFamily="2" charset="-122"/>
                <a:cs typeface="Times New Roman" panose="02020603050405020304" charset="0"/>
                <a:sym typeface="+mn-ea"/>
              </a:rPr>
              <a:t>通电导体周围存在磁场</a:t>
            </a:r>
          </a:p>
        </p:txBody>
      </p:sp>
      <p:sp>
        <p:nvSpPr>
          <p:cNvPr id="4" name="文本框 3"/>
          <p:cNvSpPr txBox="1"/>
          <p:nvPr/>
        </p:nvSpPr>
        <p:spPr>
          <a:xfrm>
            <a:off x="6871354" y="1277928"/>
            <a:ext cx="1112805" cy="461665"/>
          </a:xfrm>
          <a:prstGeom prst="rect">
            <a:avLst/>
          </a:prstGeom>
          <a:noFill/>
        </p:spPr>
        <p:txBody>
          <a:bodyPr wrap="none" rtlCol="0" anchor="t">
            <a:spAutoFit/>
          </a:bodyPr>
          <a:lstStyle/>
          <a:p>
            <a:r>
              <a:rPr lang="zh-CN" altLang="en-US" sz="2400" b="1">
                <a:solidFill>
                  <a:srgbClr val="F3031A"/>
                </a:solidFill>
                <a:latin typeface="Times New Roman" panose="02020603050405020304" charset="0"/>
                <a:ea typeface="宋体" panose="02010600030101010101" pitchFamily="2" charset="-122"/>
                <a:cs typeface="Times New Roman" panose="02020603050405020304" charset="0"/>
                <a:sym typeface="+mn-ea"/>
              </a:rPr>
              <a:t>地磁场</a:t>
            </a:r>
          </a:p>
        </p:txBody>
      </p:sp>
      <p:sp>
        <p:nvSpPr>
          <p:cNvPr id="5" name="文本框 4"/>
          <p:cNvSpPr txBox="1"/>
          <p:nvPr/>
        </p:nvSpPr>
        <p:spPr>
          <a:xfrm>
            <a:off x="2073104" y="1906038"/>
            <a:ext cx="3587842" cy="461665"/>
          </a:xfrm>
          <a:prstGeom prst="rect">
            <a:avLst/>
          </a:prstGeom>
          <a:noFill/>
        </p:spPr>
        <p:txBody>
          <a:bodyPr wrap="none" rtlCol="0" anchor="t">
            <a:spAutoFit/>
          </a:bodyPr>
          <a:lstStyle/>
          <a:p>
            <a:r>
              <a:rPr lang="zh-CN" altLang="en-US" sz="2400" b="1" dirty="0">
                <a:solidFill>
                  <a:srgbClr val="F3031A"/>
                </a:solidFill>
                <a:latin typeface="Times New Roman" panose="02020603050405020304" charset="0"/>
                <a:ea typeface="宋体" panose="02010600030101010101" pitchFamily="2" charset="-122"/>
                <a:cs typeface="Times New Roman" panose="02020603050405020304" charset="0"/>
                <a:sym typeface="+mn-ea"/>
              </a:rPr>
              <a:t>磁场方向与电流方向有关</a:t>
            </a:r>
          </a:p>
        </p:txBody>
      </p:sp>
      <p:sp>
        <p:nvSpPr>
          <p:cNvPr id="6" name="文本框 5"/>
          <p:cNvSpPr txBox="1"/>
          <p:nvPr/>
        </p:nvSpPr>
        <p:spPr>
          <a:xfrm>
            <a:off x="3476943" y="2889923"/>
            <a:ext cx="803425" cy="461665"/>
          </a:xfrm>
          <a:prstGeom prst="rect">
            <a:avLst/>
          </a:prstGeom>
          <a:noFill/>
        </p:spPr>
        <p:txBody>
          <a:bodyPr wrap="none" rtlCol="0" anchor="t">
            <a:spAutoFit/>
          </a:bodyPr>
          <a:lstStyle/>
          <a:p>
            <a:r>
              <a:rPr lang="zh-CN" altLang="en-US" sz="2400" b="1" dirty="0">
                <a:solidFill>
                  <a:srgbClr val="F3031A"/>
                </a:solidFill>
                <a:latin typeface="Times New Roman" panose="02020603050405020304" charset="0"/>
                <a:ea typeface="宋体" panose="02010600030101010101" pitchFamily="2" charset="-122"/>
                <a:cs typeface="Times New Roman" panose="02020603050405020304" charset="0"/>
                <a:sym typeface="+mn-ea"/>
              </a:rPr>
              <a:t>轻敲</a:t>
            </a:r>
          </a:p>
        </p:txBody>
      </p:sp>
      <p:sp>
        <p:nvSpPr>
          <p:cNvPr id="7" name="文本框 6"/>
          <p:cNvSpPr txBox="1"/>
          <p:nvPr/>
        </p:nvSpPr>
        <p:spPr>
          <a:xfrm>
            <a:off x="3608546" y="3827772"/>
            <a:ext cx="1422184" cy="461665"/>
          </a:xfrm>
          <a:prstGeom prst="rect">
            <a:avLst/>
          </a:prstGeom>
          <a:noFill/>
        </p:spPr>
        <p:txBody>
          <a:bodyPr wrap="none" rtlCol="0" anchor="t">
            <a:spAutoFit/>
          </a:bodyPr>
          <a:lstStyle/>
          <a:p>
            <a:r>
              <a:rPr lang="zh-CN" altLang="en-US" sz="2400" b="1" dirty="0">
                <a:solidFill>
                  <a:srgbClr val="F3031A"/>
                </a:solidFill>
                <a:latin typeface="Times New Roman" panose="02020603050405020304" charset="0"/>
                <a:ea typeface="宋体" panose="02010600030101010101" pitchFamily="2" charset="-122"/>
                <a:cs typeface="Times New Roman" panose="02020603050405020304" charset="0"/>
                <a:sym typeface="+mn-ea"/>
              </a:rPr>
              <a:t>条形磁铁</a:t>
            </a:r>
          </a:p>
        </p:txBody>
      </p:sp>
      <p:sp>
        <p:nvSpPr>
          <p:cNvPr id="8" name="文本框 7"/>
          <p:cNvSpPr txBox="1"/>
          <p:nvPr/>
        </p:nvSpPr>
        <p:spPr>
          <a:xfrm>
            <a:off x="662464" y="4496903"/>
            <a:ext cx="407484" cy="461665"/>
          </a:xfrm>
          <a:prstGeom prst="rect">
            <a:avLst/>
          </a:prstGeom>
          <a:noFill/>
        </p:spPr>
        <p:txBody>
          <a:bodyPr wrap="none" rtlCol="0" anchor="t">
            <a:spAutoFit/>
          </a:bodyPr>
          <a:lstStyle/>
          <a:p>
            <a:r>
              <a:rPr lang="zh-CN" altLang="en-US" sz="2400" b="1" dirty="0">
                <a:solidFill>
                  <a:srgbClr val="F3031A"/>
                </a:solidFill>
                <a:latin typeface="Times New Roman" panose="02020603050405020304" charset="0"/>
                <a:ea typeface="宋体" panose="02010600030101010101" pitchFamily="2" charset="-122"/>
                <a:cs typeface="Times New Roman" panose="02020603050405020304" charset="0"/>
                <a:sym typeface="+mn-ea"/>
              </a:rPr>
              <a:t>N</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48944" y="2484336"/>
            <a:ext cx="3866239" cy="1734503"/>
          </a:xfrm>
          <a:prstGeom prst="rect">
            <a:avLst/>
          </a:prstGeom>
        </p:spPr>
      </p:pic>
      <p:grpSp>
        <p:nvGrpSpPr>
          <p:cNvPr id="24" name="组合 1"/>
          <p:cNvGrpSpPr>
            <a:grpSpLocks noChangeAspect="1"/>
          </p:cNvGrpSpPr>
          <p:nvPr/>
        </p:nvGrpSpPr>
        <p:grpSpPr bwMode="auto">
          <a:xfrm>
            <a:off x="3216593" y="535832"/>
            <a:ext cx="2411016" cy="450056"/>
            <a:chOff x="3564387" y="597378"/>
            <a:chExt cx="2247990" cy="419195"/>
          </a:xfrm>
        </p:grpSpPr>
        <p:sp>
          <p:nvSpPr>
            <p:cNvPr id="31" name="缺角矩形 21"/>
            <p:cNvSpPr>
              <a:spLocks noChangeArrowheads="1"/>
            </p:cNvSpPr>
            <p:nvPr/>
          </p:nvSpPr>
          <p:spPr bwMode="auto">
            <a:xfrm rot="3000000">
              <a:off x="4021491" y="597567"/>
              <a:ext cx="419195" cy="418816"/>
            </a:xfrm>
            <a:prstGeom prst="plaque">
              <a:avLst>
                <a:gd name="adj" fmla="val 16667"/>
              </a:avLst>
            </a:prstGeom>
            <a:solidFill>
              <a:srgbClr val="008BBB"/>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2" name="缺角矩形 22"/>
            <p:cNvSpPr>
              <a:spLocks noChangeArrowheads="1"/>
            </p:cNvSpPr>
            <p:nvPr/>
          </p:nvSpPr>
          <p:spPr bwMode="auto">
            <a:xfrm rot="3000000">
              <a:off x="4478785" y="597568"/>
              <a:ext cx="419195" cy="418815"/>
            </a:xfrm>
            <a:prstGeom prst="plaque">
              <a:avLst>
                <a:gd name="adj" fmla="val 16667"/>
              </a:avLst>
            </a:prstGeom>
            <a:solidFill>
              <a:srgbClr val="FD9F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3" name="缺角矩形 23"/>
            <p:cNvSpPr>
              <a:spLocks noChangeArrowheads="1"/>
            </p:cNvSpPr>
            <p:nvPr/>
          </p:nvSpPr>
          <p:spPr bwMode="auto">
            <a:xfrm rot="3000000">
              <a:off x="4936079" y="597567"/>
              <a:ext cx="419195" cy="418816"/>
            </a:xfrm>
            <a:prstGeom prst="plaque">
              <a:avLst>
                <a:gd name="adj" fmla="val 16667"/>
              </a:avLst>
            </a:prstGeom>
            <a:solidFill>
              <a:srgbClr val="00B05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4" name="缺角矩形 24"/>
            <p:cNvSpPr>
              <a:spLocks noChangeArrowheads="1"/>
            </p:cNvSpPr>
            <p:nvPr/>
          </p:nvSpPr>
          <p:spPr bwMode="auto">
            <a:xfrm rot="3000000">
              <a:off x="3564197" y="597568"/>
              <a:ext cx="419195" cy="418815"/>
            </a:xfrm>
            <a:prstGeom prst="plaque">
              <a:avLst>
                <a:gd name="adj" fmla="val 16667"/>
              </a:avLst>
            </a:prstGeom>
            <a:solidFill>
              <a:srgbClr val="E72424"/>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sp>
          <p:nvSpPr>
            <p:cNvPr id="35" name="缺角矩形 25"/>
            <p:cNvSpPr>
              <a:spLocks noChangeArrowheads="1"/>
            </p:cNvSpPr>
            <p:nvPr/>
          </p:nvSpPr>
          <p:spPr bwMode="auto">
            <a:xfrm rot="3000000">
              <a:off x="5393372" y="597568"/>
              <a:ext cx="419195" cy="418815"/>
            </a:xfrm>
            <a:prstGeom prst="plaque">
              <a:avLst>
                <a:gd name="adj" fmla="val 16667"/>
              </a:avLst>
            </a:prstGeom>
            <a:solidFill>
              <a:srgbClr val="A96A00"/>
            </a:solidFill>
            <a:ln w="25400" algn="ctr">
              <a:noFill/>
              <a:miter lim="800000"/>
            </a:ln>
          </p:spPr>
          <p:txBody>
            <a:bodyPr lIns="91437" tIns="45718" rIns="91437" bIns="45718" anchor="ctr"/>
            <a:lstStyle/>
            <a:p>
              <a:pPr algn="ctr" defTabSz="1219200" eaLnBrk="0" hangingPunct="0"/>
              <a:endParaRPr kumimoji="1" lang="zh-CN" altLang="en-US" sz="2500">
                <a:solidFill>
                  <a:srgbClr val="000000"/>
                </a:solidFill>
                <a:latin typeface="宋体" panose="02010600030101010101" pitchFamily="2" charset="-122"/>
                <a:ea typeface="宋体" panose="02010600030101010101" pitchFamily="2" charset="-122"/>
              </a:endParaRPr>
            </a:p>
          </p:txBody>
        </p:sp>
      </p:grpSp>
      <p:sp>
        <p:nvSpPr>
          <p:cNvPr id="36" name="TextBox 15"/>
          <p:cNvSpPr txBox="1">
            <a:spLocks noChangeArrowheads="1"/>
          </p:cNvSpPr>
          <p:nvPr/>
        </p:nvSpPr>
        <p:spPr bwMode="auto">
          <a:xfrm>
            <a:off x="3182065" y="492969"/>
            <a:ext cx="2478881" cy="477050"/>
          </a:xfrm>
          <a:prstGeom prst="rect">
            <a:avLst/>
          </a:prstGeom>
          <a:noFill/>
          <a:ln w="9525">
            <a:noFill/>
            <a:miter lim="800000"/>
          </a:ln>
        </p:spPr>
        <p:txBody>
          <a:bodyPr lIns="91437" tIns="45718" rIns="91437" bIns="45718">
            <a:spAutoFit/>
          </a:bodyPr>
          <a:lstStyle/>
          <a:p>
            <a:pPr algn="dist" defTabSz="1219200" eaLnBrk="0" hangingPunct="0">
              <a:buFont typeface="Arial" panose="020B0604020202020204" pitchFamily="34" charset="0"/>
              <a:buNone/>
            </a:pPr>
            <a:r>
              <a:rPr lang="zh-CN" altLang="en-US" sz="2500" b="1">
                <a:solidFill>
                  <a:schemeClr val="bg1"/>
                </a:solidFill>
                <a:latin typeface="宋体" panose="02010600030101010101" pitchFamily="2" charset="-122"/>
                <a:ea typeface="宋体" panose="02010600030101010101" pitchFamily="2" charset="-122"/>
              </a:rPr>
              <a:t>能力提升题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矩形 23555"/>
          <p:cNvSpPr/>
          <p:nvPr/>
        </p:nvSpPr>
        <p:spPr>
          <a:xfrm>
            <a:off x="1515285" y="1046076"/>
            <a:ext cx="2167254" cy="461665"/>
          </a:xfrm>
          <a:prstGeom prst="rect">
            <a:avLst/>
          </a:prstGeom>
        </p:spPr>
        <p:style>
          <a:lnRef idx="2">
            <a:schemeClr val="accent4"/>
          </a:lnRef>
          <a:fillRef idx="1">
            <a:schemeClr val="lt1"/>
          </a:fillRef>
          <a:effectRef idx="0">
            <a:schemeClr val="accent4"/>
          </a:effectRef>
          <a:fontRef idx="minor">
            <a:schemeClr val="dk1"/>
          </a:fontRef>
        </p:style>
        <p:txBody>
          <a:bodyPr wrap="square" anchor="t">
            <a:spAutoFit/>
          </a:bodyPr>
          <a:lstStyle/>
          <a:p>
            <a:pPr>
              <a:buClrTx/>
            </a:pPr>
            <a:r>
              <a:rPr lang="zh-CN" altLang="en-US" sz="2400" b="1" dirty="0">
                <a:latin typeface="黑体" panose="02010609060101010101" pitchFamily="49" charset="-122"/>
                <a:ea typeface="黑体" panose="02010609060101010101" pitchFamily="49" charset="-122"/>
                <a:cs typeface="Times New Roman" panose="02020603050405020304" charset="0"/>
              </a:rPr>
              <a:t>电流的磁效应</a:t>
            </a:r>
            <a:r>
              <a:rPr lang="zh-CN" altLang="en-US" sz="2400" b="1" dirty="0" smtClean="0">
                <a:latin typeface="黑体" panose="02010609060101010101" pitchFamily="49" charset="-122"/>
                <a:ea typeface="黑体" panose="02010609060101010101" pitchFamily="49" charset="-122"/>
                <a:cs typeface="Times New Roman" panose="02020603050405020304" charset="0"/>
              </a:rPr>
              <a:t>：</a:t>
            </a:r>
            <a:endParaRPr lang="zh-CN" altLang="en-US" sz="2400" b="1" dirty="0">
              <a:latin typeface="黑体" panose="02010609060101010101" pitchFamily="49" charset="-122"/>
              <a:ea typeface="黑体" panose="02010609060101010101" pitchFamily="49" charset="-122"/>
              <a:cs typeface="Times New Roman" panose="02020603050405020304" charset="0"/>
            </a:endParaRPr>
          </a:p>
        </p:txBody>
      </p:sp>
      <p:sp>
        <p:nvSpPr>
          <p:cNvPr id="23563" name="矩形 23562"/>
          <p:cNvSpPr/>
          <p:nvPr/>
        </p:nvSpPr>
        <p:spPr>
          <a:xfrm>
            <a:off x="4323629" y="2303639"/>
            <a:ext cx="3719036" cy="460375"/>
          </a:xfrm>
          <a:prstGeom prst="rect">
            <a:avLst/>
          </a:prstGeom>
        </p:spPr>
        <p:style>
          <a:lnRef idx="2">
            <a:schemeClr val="accent3"/>
          </a:lnRef>
          <a:fillRef idx="1">
            <a:schemeClr val="lt1"/>
          </a:fillRef>
          <a:effectRef idx="0">
            <a:schemeClr val="accent3"/>
          </a:effectRef>
          <a:fontRef idx="minor">
            <a:schemeClr val="dk1"/>
          </a:fontRef>
        </p:style>
        <p:txBody>
          <a:bodyPr wrap="square" anchor="t">
            <a:spAutoFit/>
          </a:bodyPr>
          <a:lstStyle/>
          <a:p>
            <a:pPr>
              <a:spcBef>
                <a:spcPct val="50000"/>
              </a:spcBef>
            </a:pPr>
            <a:r>
              <a:rPr lang="zh-CN" altLang="en-US" sz="2400" b="1" dirty="0">
                <a:latin typeface="宋体" panose="02010600030101010101" pitchFamily="2" charset="-122"/>
                <a:ea typeface="宋体" panose="02010600030101010101" pitchFamily="2" charset="-122"/>
                <a:cs typeface="Times New Roman" panose="02020603050405020304" charset="0"/>
              </a:rPr>
              <a:t>与条形磁体的磁场相</a:t>
            </a:r>
            <a:r>
              <a:rPr lang="zh-CN" altLang="en-US" sz="2400" b="1" dirty="0" smtClean="0">
                <a:latin typeface="宋体" panose="02010600030101010101" pitchFamily="2" charset="-122"/>
                <a:ea typeface="宋体" panose="02010600030101010101" pitchFamily="2" charset="-122"/>
                <a:cs typeface="Times New Roman" panose="02020603050405020304" charset="0"/>
              </a:rPr>
              <a:t>似。</a:t>
            </a:r>
            <a:endParaRPr lang="zh-CN" altLang="en-US" sz="2400" b="1" dirty="0">
              <a:latin typeface="宋体" panose="02010600030101010101" pitchFamily="2" charset="-122"/>
              <a:ea typeface="宋体" panose="02010600030101010101" pitchFamily="2" charset="-122"/>
              <a:cs typeface="Times New Roman" panose="02020603050405020304" charset="0"/>
            </a:endParaRPr>
          </a:p>
        </p:txBody>
      </p:sp>
      <p:sp>
        <p:nvSpPr>
          <p:cNvPr id="23567" name="文本框 23566"/>
          <p:cNvSpPr txBox="1"/>
          <p:nvPr/>
        </p:nvSpPr>
        <p:spPr>
          <a:xfrm>
            <a:off x="475972" y="2188845"/>
            <a:ext cx="553998" cy="1144270"/>
          </a:xfrm>
          <a:prstGeom prst="rect">
            <a:avLst/>
          </a:prstGeom>
        </p:spPr>
        <p:style>
          <a:lnRef idx="2">
            <a:schemeClr val="accent5"/>
          </a:lnRef>
          <a:fillRef idx="1">
            <a:schemeClr val="lt1"/>
          </a:fillRef>
          <a:effectRef idx="0">
            <a:schemeClr val="accent5"/>
          </a:effectRef>
          <a:fontRef idx="minor">
            <a:schemeClr val="dk1"/>
          </a:fontRef>
        </p:style>
        <p:txBody>
          <a:bodyPr vert="eaVert" wrap="square" anchor="t">
            <a:spAutoFit/>
          </a:bodyPr>
          <a:lstStyle/>
          <a:p>
            <a:pPr>
              <a:spcBef>
                <a:spcPct val="50000"/>
              </a:spcBef>
            </a:pPr>
            <a:r>
              <a:rPr lang="zh-CN" altLang="en-US" sz="2400" b="1" dirty="0">
                <a:latin typeface="黑体" panose="02010609060101010101" pitchFamily="49" charset="-122"/>
                <a:ea typeface="黑体" panose="02010609060101010101" pitchFamily="49" charset="-122"/>
                <a:cs typeface="Times New Roman" panose="02020603050405020304" charset="0"/>
              </a:rPr>
              <a:t>电生磁</a:t>
            </a:r>
          </a:p>
        </p:txBody>
      </p:sp>
      <p:sp>
        <p:nvSpPr>
          <p:cNvPr id="23568" name="左大括号 23567"/>
          <p:cNvSpPr/>
          <p:nvPr/>
        </p:nvSpPr>
        <p:spPr>
          <a:xfrm>
            <a:off x="1229534" y="1205345"/>
            <a:ext cx="158576" cy="2588145"/>
          </a:xfrm>
          <a:prstGeom prst="leftBrace">
            <a:avLst>
              <a:gd name="adj1" fmla="val 30607"/>
              <a:gd name="adj2" fmla="val 50000"/>
            </a:avLst>
          </a:prstGeom>
          <a:noFill/>
          <a:ln w="28575" cap="flat" cmpd="sng">
            <a:solidFill>
              <a:srgbClr val="990033"/>
            </a:solidFill>
            <a:prstDash val="solid"/>
            <a:miter/>
            <a:headEnd type="none" w="med" len="med"/>
            <a:tailEnd type="none" w="med" len="med"/>
          </a:ln>
        </p:spPr>
        <p:txBody>
          <a:bodyPr wrap="none" anchor="ctr"/>
          <a:lstStyle/>
          <a:p>
            <a:pPr algn="ctr"/>
            <a:endParaRPr sz="2400" b="1" dirty="0">
              <a:latin typeface="Times New Roman" panose="02020603050405020304" charset="0"/>
              <a:ea typeface="宋体" panose="02010600030101010101" pitchFamily="2" charset="-122"/>
              <a:cs typeface="Times New Roman" panose="02020603050405020304" charset="0"/>
            </a:endParaRPr>
          </a:p>
        </p:txBody>
      </p:sp>
      <p:sp>
        <p:nvSpPr>
          <p:cNvPr id="23574" name="文本框 23573"/>
          <p:cNvSpPr txBox="1"/>
          <p:nvPr/>
        </p:nvSpPr>
        <p:spPr>
          <a:xfrm>
            <a:off x="1515285" y="2313972"/>
            <a:ext cx="2683653" cy="460375"/>
          </a:xfrm>
          <a:prstGeom prst="rect">
            <a:avLst/>
          </a:prstGeom>
        </p:spPr>
        <p:style>
          <a:lnRef idx="2">
            <a:schemeClr val="accent4"/>
          </a:lnRef>
          <a:fillRef idx="1">
            <a:schemeClr val="lt1"/>
          </a:fillRef>
          <a:effectRef idx="0">
            <a:schemeClr val="accent4"/>
          </a:effectRef>
          <a:fontRef idx="minor">
            <a:schemeClr val="dk1"/>
          </a:fontRef>
        </p:style>
        <p:txBody>
          <a:bodyPr wrap="square" anchor="t">
            <a:spAutoFit/>
          </a:bodyPr>
          <a:lstStyle/>
          <a:p>
            <a:pPr eaLnBrk="0" hangingPunct="0">
              <a:spcBef>
                <a:spcPct val="50000"/>
              </a:spcBef>
              <a:buClrTx/>
            </a:pPr>
            <a:r>
              <a:rPr lang="zh-CN" altLang="en-US" sz="2400" b="1" dirty="0">
                <a:latin typeface="黑体" panose="02010609060101010101" pitchFamily="49" charset="-122"/>
                <a:ea typeface="黑体" panose="02010609060101010101" pitchFamily="49" charset="-122"/>
                <a:cs typeface="Times New Roman" panose="02020603050405020304" charset="0"/>
              </a:rPr>
              <a:t>通电螺线管的磁场</a:t>
            </a:r>
          </a:p>
        </p:txBody>
      </p:sp>
      <p:sp>
        <p:nvSpPr>
          <p:cNvPr id="63497" name="矩形 63496"/>
          <p:cNvSpPr/>
          <p:nvPr/>
        </p:nvSpPr>
        <p:spPr>
          <a:xfrm>
            <a:off x="3183398" y="3324514"/>
            <a:ext cx="5803669" cy="1198880"/>
          </a:xfrm>
          <a:prstGeom prst="rect">
            <a:avLst/>
          </a:prstGeom>
        </p:spPr>
        <p:style>
          <a:lnRef idx="2">
            <a:schemeClr val="accent3"/>
          </a:lnRef>
          <a:fillRef idx="1">
            <a:schemeClr val="lt1"/>
          </a:fillRef>
          <a:effectRef idx="0">
            <a:schemeClr val="accent3"/>
          </a:effectRef>
          <a:fontRef idx="minor">
            <a:schemeClr val="dk1"/>
          </a:fontRef>
        </p:style>
        <p:txBody>
          <a:bodyPr wrap="square" anchor="t">
            <a:spAutoFit/>
          </a:bodyPr>
          <a:lstStyle/>
          <a:p>
            <a:pPr>
              <a:spcBef>
                <a:spcPct val="50000"/>
              </a:spcBef>
            </a:pPr>
            <a:r>
              <a:rPr lang="zh-CN" altLang="en-US" sz="2400" b="1" dirty="0">
                <a:latin typeface="Times New Roman" panose="02020603050405020304" charset="0"/>
                <a:ea typeface="宋体" panose="02010600030101010101" pitchFamily="2" charset="-122"/>
                <a:cs typeface="Times New Roman" panose="02020603050405020304" charset="0"/>
                <a:sym typeface="+mn-ea"/>
              </a:rPr>
              <a:t>用右手握住螺线管，让</a:t>
            </a:r>
            <a:r>
              <a:rPr lang="zh-CN" altLang="en-US" sz="2400" b="1" dirty="0">
                <a:solidFill>
                  <a:srgbClr val="CC0000"/>
                </a:solidFill>
                <a:latin typeface="Times New Roman" panose="02020603050405020304" charset="0"/>
                <a:ea typeface="宋体" panose="02010600030101010101" pitchFamily="2" charset="-122"/>
                <a:cs typeface="Times New Roman" panose="02020603050405020304" charset="0"/>
                <a:sym typeface="+mn-ea"/>
              </a:rPr>
              <a:t>四指</a:t>
            </a:r>
            <a:r>
              <a:rPr lang="zh-CN" altLang="en-US" sz="2400" b="1" dirty="0">
                <a:latin typeface="Times New Roman" panose="02020603050405020304" charset="0"/>
                <a:ea typeface="宋体" panose="02010600030101010101" pitchFamily="2" charset="-122"/>
                <a:cs typeface="Times New Roman" panose="02020603050405020304" charset="0"/>
                <a:sym typeface="+mn-ea"/>
              </a:rPr>
              <a:t>指向螺线管中</a:t>
            </a:r>
            <a:r>
              <a:rPr lang="zh-CN" altLang="en-US" sz="2400" b="1" dirty="0">
                <a:solidFill>
                  <a:srgbClr val="CC0000"/>
                </a:solidFill>
                <a:latin typeface="Times New Roman" panose="02020603050405020304" charset="0"/>
                <a:ea typeface="宋体" panose="02010600030101010101" pitchFamily="2" charset="-122"/>
                <a:cs typeface="Times New Roman" panose="02020603050405020304" charset="0"/>
                <a:sym typeface="+mn-ea"/>
              </a:rPr>
              <a:t>电流的方向</a:t>
            </a:r>
            <a:r>
              <a:rPr lang="zh-CN" altLang="en-US" sz="2400" b="1" dirty="0">
                <a:latin typeface="Times New Roman" panose="02020603050405020304" charset="0"/>
                <a:ea typeface="宋体" panose="02010600030101010101" pitchFamily="2" charset="-122"/>
                <a:cs typeface="Times New Roman" panose="02020603050405020304" charset="0"/>
                <a:sym typeface="+mn-ea"/>
              </a:rPr>
              <a:t>，则</a:t>
            </a:r>
            <a:r>
              <a:rPr lang="zh-CN" altLang="en-US" sz="2400" b="1" dirty="0">
                <a:solidFill>
                  <a:srgbClr val="0066CC"/>
                </a:solidFill>
                <a:latin typeface="Times New Roman" panose="02020603050405020304" charset="0"/>
                <a:ea typeface="宋体" panose="02010600030101010101" pitchFamily="2" charset="-122"/>
                <a:cs typeface="Times New Roman" panose="02020603050405020304" charset="0"/>
                <a:sym typeface="+mn-ea"/>
              </a:rPr>
              <a:t>拇指</a:t>
            </a:r>
            <a:r>
              <a:rPr lang="zh-CN" altLang="en-US" sz="2400" b="1" dirty="0">
                <a:latin typeface="Times New Roman" panose="02020603050405020304" charset="0"/>
                <a:ea typeface="宋体" panose="02010600030101010101" pitchFamily="2" charset="-122"/>
                <a:cs typeface="Times New Roman" panose="02020603050405020304" charset="0"/>
                <a:sym typeface="+mn-ea"/>
              </a:rPr>
              <a:t>所指的那端就是螺线管的</a:t>
            </a:r>
            <a:r>
              <a:rPr lang="en-US" altLang="zh-CN" sz="2400" b="1" dirty="0">
                <a:solidFill>
                  <a:srgbClr val="0066CC"/>
                </a:solidFill>
                <a:latin typeface="Times New Roman" panose="02020603050405020304" charset="0"/>
                <a:ea typeface="宋体" panose="02010600030101010101" pitchFamily="2" charset="-122"/>
                <a:cs typeface="Times New Roman" panose="02020603050405020304" charset="0"/>
                <a:sym typeface="+mn-ea"/>
              </a:rPr>
              <a:t>N</a:t>
            </a:r>
            <a:r>
              <a:rPr lang="zh-CN" altLang="en-US" sz="2400" b="1" dirty="0">
                <a:solidFill>
                  <a:srgbClr val="0066CC"/>
                </a:solidFill>
                <a:latin typeface="Times New Roman" panose="02020603050405020304" charset="0"/>
                <a:ea typeface="宋体" panose="02010600030101010101" pitchFamily="2" charset="-122"/>
                <a:cs typeface="Times New Roman" panose="02020603050405020304" charset="0"/>
                <a:sym typeface="+mn-ea"/>
              </a:rPr>
              <a:t>极</a:t>
            </a:r>
            <a:r>
              <a:rPr lang="zh-CN" altLang="en-US" sz="2400" b="1" dirty="0">
                <a:latin typeface="Times New Roman" panose="02020603050405020304" charset="0"/>
                <a:ea typeface="宋体" panose="02010600030101010101" pitchFamily="2" charset="-122"/>
                <a:cs typeface="Times New Roman" panose="02020603050405020304" charset="0"/>
                <a:sym typeface="+mn-ea"/>
              </a:rPr>
              <a:t>。</a:t>
            </a:r>
            <a:endParaRPr lang="zh-CN" altLang="en-US" sz="2400" b="1" dirty="0">
              <a:solidFill>
                <a:srgbClr val="A5002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63498" name="矩形 63497"/>
          <p:cNvSpPr/>
          <p:nvPr/>
        </p:nvSpPr>
        <p:spPr>
          <a:xfrm>
            <a:off x="1515285" y="3333115"/>
            <a:ext cx="1553210" cy="460375"/>
          </a:xfrm>
          <a:prstGeom prst="rect">
            <a:avLst/>
          </a:prstGeom>
        </p:spPr>
        <p:style>
          <a:lnRef idx="2">
            <a:schemeClr val="accent4"/>
          </a:lnRef>
          <a:fillRef idx="1">
            <a:schemeClr val="lt1"/>
          </a:fillRef>
          <a:effectRef idx="0">
            <a:schemeClr val="accent4"/>
          </a:effectRef>
          <a:fontRef idx="minor">
            <a:schemeClr val="dk1"/>
          </a:fontRef>
        </p:style>
        <p:txBody>
          <a:bodyPr wrap="square" anchor="t">
            <a:spAutoFit/>
          </a:bodyPr>
          <a:lstStyle/>
          <a:p>
            <a:pPr lvl="0" algn="l">
              <a:buClrTx/>
            </a:pPr>
            <a:r>
              <a:rPr lang="zh-CN" altLang="en-US" sz="2400" b="1" dirty="0">
                <a:latin typeface="黑体" panose="02010609060101010101" pitchFamily="49" charset="-122"/>
                <a:ea typeface="黑体" panose="02010609060101010101" pitchFamily="49" charset="-122"/>
                <a:cs typeface="Times New Roman" panose="02020603050405020304" charset="0"/>
                <a:sym typeface="+mn-ea"/>
              </a:rPr>
              <a:t>安培定则</a:t>
            </a:r>
          </a:p>
        </p:txBody>
      </p:sp>
      <p:sp>
        <p:nvSpPr>
          <p:cNvPr id="2" name="矩形 1"/>
          <p:cNvSpPr/>
          <p:nvPr/>
        </p:nvSpPr>
        <p:spPr>
          <a:xfrm>
            <a:off x="3846138" y="968146"/>
            <a:ext cx="5056794" cy="83099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buClrTx/>
            </a:pPr>
            <a:r>
              <a:rPr lang="zh-CN" altLang="en-US" sz="2400" b="1" dirty="0">
                <a:latin typeface="宋体" panose="02010600030101010101" pitchFamily="2" charset="-122"/>
                <a:ea typeface="宋体" panose="02010600030101010101" pitchFamily="2" charset="-122"/>
                <a:cs typeface="Times New Roman" panose="02020603050405020304" charset="0"/>
              </a:rPr>
              <a:t>通电导体周围存在与电流方向有关的磁场的现</a:t>
            </a:r>
            <a:r>
              <a:rPr lang="zh-CN" altLang="en-US" sz="2400" b="1" dirty="0" smtClean="0">
                <a:latin typeface="宋体" panose="02010600030101010101" pitchFamily="2" charset="-122"/>
                <a:ea typeface="宋体" panose="02010600030101010101" pitchFamily="2" charset="-122"/>
                <a:cs typeface="Times New Roman" panose="02020603050405020304" charset="0"/>
              </a:rPr>
              <a:t>象。</a:t>
            </a:r>
            <a:endParaRPr lang="zh-CN" altLang="en-US" sz="2400" b="1" dirty="0">
              <a:latin typeface="宋体" panose="02010600030101010101" pitchFamily="2" charset="-122"/>
              <a:ea typeface="宋体" panose="02010600030101010101" pitchFamily="2" charset="-122"/>
              <a:cs typeface="Times New Roman" panose="0202060305040502030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567"/>
                                        </p:tgtEl>
                                        <p:attrNameLst>
                                          <p:attrName>style.visibility</p:attrName>
                                        </p:attrNameLst>
                                      </p:cBhvr>
                                      <p:to>
                                        <p:strVal val="visible"/>
                                      </p:to>
                                    </p:set>
                                    <p:anim calcmode="lin" valueType="num">
                                      <p:cBhvr additive="base">
                                        <p:cTn id="7" dur="500" fill="hold"/>
                                        <p:tgtEl>
                                          <p:spTgt spid="23567"/>
                                        </p:tgtEl>
                                        <p:attrNameLst>
                                          <p:attrName>ppt_x</p:attrName>
                                        </p:attrNameLst>
                                      </p:cBhvr>
                                      <p:tavLst>
                                        <p:tav tm="0">
                                          <p:val>
                                            <p:strVal val="0-#ppt_w/2"/>
                                          </p:val>
                                        </p:tav>
                                        <p:tav tm="100000">
                                          <p:val>
                                            <p:strVal val="#ppt_x"/>
                                          </p:val>
                                        </p:tav>
                                      </p:tavLst>
                                    </p:anim>
                                    <p:anim calcmode="lin" valueType="num">
                                      <p:cBhvr additive="base">
                                        <p:cTn id="8" dur="500" fill="hold"/>
                                        <p:tgtEl>
                                          <p:spTgt spid="2356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23568"/>
                                        </p:tgtEl>
                                        <p:attrNameLst>
                                          <p:attrName>style.visibility</p:attrName>
                                        </p:attrNameLst>
                                      </p:cBhvr>
                                      <p:to>
                                        <p:strVal val="visible"/>
                                      </p:to>
                                    </p:set>
                                    <p:animEffect transition="in" filter="wipe(up)">
                                      <p:cBhvr>
                                        <p:cTn id="13" dur="500"/>
                                        <p:tgtEl>
                                          <p:spTgt spid="2356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3556"/>
                                        </p:tgtEl>
                                        <p:attrNameLst>
                                          <p:attrName>style.visibility</p:attrName>
                                        </p:attrNameLst>
                                      </p:cBhvr>
                                      <p:to>
                                        <p:strVal val="visible"/>
                                      </p:to>
                                    </p:set>
                                    <p:animEffect transition="in" filter="blinds(horizontal)">
                                      <p:cBhvr>
                                        <p:cTn id="18" dur="500"/>
                                        <p:tgtEl>
                                          <p:spTgt spid="2355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23574"/>
                                        </p:tgtEl>
                                        <p:attrNameLst>
                                          <p:attrName>style.visibility</p:attrName>
                                        </p:attrNameLst>
                                      </p:cBhvr>
                                      <p:to>
                                        <p:strVal val="visible"/>
                                      </p:to>
                                    </p:set>
                                    <p:anim calcmode="lin" valueType="num">
                                      <p:cBhvr additive="base">
                                        <p:cTn id="28" dur="500" fill="hold"/>
                                        <p:tgtEl>
                                          <p:spTgt spid="23574"/>
                                        </p:tgtEl>
                                        <p:attrNameLst>
                                          <p:attrName>ppt_x</p:attrName>
                                        </p:attrNameLst>
                                      </p:cBhvr>
                                      <p:tavLst>
                                        <p:tav tm="0">
                                          <p:val>
                                            <p:strVal val="1+#ppt_w/2"/>
                                          </p:val>
                                        </p:tav>
                                        <p:tav tm="100000">
                                          <p:val>
                                            <p:strVal val="#ppt_x"/>
                                          </p:val>
                                        </p:tav>
                                      </p:tavLst>
                                    </p:anim>
                                    <p:anim calcmode="lin" valueType="num">
                                      <p:cBhvr additive="base">
                                        <p:cTn id="29" dur="500" fill="hold"/>
                                        <p:tgtEl>
                                          <p:spTgt spid="2357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3563"/>
                                        </p:tgtEl>
                                        <p:attrNameLst>
                                          <p:attrName>style.visibility</p:attrName>
                                        </p:attrNameLst>
                                      </p:cBhvr>
                                      <p:to>
                                        <p:strVal val="visible"/>
                                      </p:to>
                                    </p:set>
                                    <p:anim calcmode="lin" valueType="num">
                                      <p:cBhvr additive="base">
                                        <p:cTn id="34" dur="500" fill="hold"/>
                                        <p:tgtEl>
                                          <p:spTgt spid="23563"/>
                                        </p:tgtEl>
                                        <p:attrNameLst>
                                          <p:attrName>ppt_x</p:attrName>
                                        </p:attrNameLst>
                                      </p:cBhvr>
                                      <p:tavLst>
                                        <p:tav tm="0">
                                          <p:val>
                                            <p:strVal val="#ppt_x"/>
                                          </p:val>
                                        </p:tav>
                                        <p:tav tm="100000">
                                          <p:val>
                                            <p:strVal val="#ppt_x"/>
                                          </p:val>
                                        </p:tav>
                                      </p:tavLst>
                                    </p:anim>
                                    <p:anim calcmode="lin" valueType="num">
                                      <p:cBhvr additive="base">
                                        <p:cTn id="35" dur="500" fill="hold"/>
                                        <p:tgtEl>
                                          <p:spTgt spid="23563"/>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iterate type="lt">
                                    <p:tmAbs val="0"/>
                                  </p:iterate>
                                  <p:childTnLst>
                                    <p:set>
                                      <p:cBhvr>
                                        <p:cTn id="39" dur="1" fill="hold">
                                          <p:stCondLst>
                                            <p:cond delay="0"/>
                                          </p:stCondLst>
                                        </p:cTn>
                                        <p:tgtEl>
                                          <p:spTgt spid="63497"/>
                                        </p:tgtEl>
                                        <p:attrNameLst>
                                          <p:attrName>style.visibility</p:attrName>
                                        </p:attrNameLst>
                                      </p:cBhvr>
                                      <p:to>
                                        <p:strVal val="visible"/>
                                      </p:to>
                                    </p:set>
                                    <p:anim calcmode="lin" valueType="num">
                                      <p:cBhvr>
                                        <p:cTn id="40" dur="1" fill="hold"/>
                                        <p:tgtEl>
                                          <p:spTgt spid="63497"/>
                                        </p:tgtEl>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63498"/>
                                        </p:tgtEl>
                                        <p:attrNameLst>
                                          <p:attrName>style.visibility</p:attrName>
                                        </p:attrNameLst>
                                      </p:cBhvr>
                                      <p:to>
                                        <p:strVal val="visible"/>
                                      </p:to>
                                    </p:set>
                                    <p:anim calcmode="lin" valueType="num">
                                      <p:cBhvr>
                                        <p:cTn id="45" dur="1" fill="hold"/>
                                        <p:tgtEl>
                                          <p:spTgt spid="6349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63" grpId="0" animBg="1"/>
      <p:bldP spid="23567" grpId="0" animBg="1"/>
      <p:bldP spid="23568" grpId="0" bldLvl="0" animBg="1"/>
      <p:bldP spid="23574" grpId="0" animBg="1"/>
      <p:bldP spid="63497" grpId="0" animBg="1"/>
      <p:bldP spid="63498" grpId="0" animBg="1"/>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custDataLst>
              <p:tags r:id="rId1"/>
            </p:custDataLst>
          </p:nvPr>
        </p:nvSpPr>
        <p:spPr bwMode="auto">
          <a:xfrm rot="16200000">
            <a:off x="925343" y="1081895"/>
            <a:ext cx="3283208" cy="3057488"/>
          </a:xfrm>
          <a:prstGeom prst="triangle">
            <a:avLst/>
          </a:prstGeom>
          <a:solidFill>
            <a:srgbClr val="4276AA">
              <a:lumMod val="20000"/>
              <a:lumOff val="80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椭圆 7"/>
          <p:cNvSpPr/>
          <p:nvPr>
            <p:custDataLst>
              <p:tags r:id="rId2"/>
            </p:custDataLst>
          </p:nvPr>
        </p:nvSpPr>
        <p:spPr bwMode="auto">
          <a:xfrm>
            <a:off x="508490" y="1738537"/>
            <a:ext cx="1744204" cy="1744205"/>
          </a:xfrm>
          <a:prstGeom prst="ellipse">
            <a:avLst/>
          </a:prstGeom>
          <a:solidFill>
            <a:srgbClr val="4276AA"/>
          </a:solidFill>
          <a:ln w="9525">
            <a:noFill/>
            <a:round/>
          </a:ln>
        </p:spPr>
        <p:txBody>
          <a:bodyPr vert="horz" wrap="square" lIns="67500" tIns="67500" rIns="67500" bIns="67500" anchor="ctr" anchorCtr="1" compatLnSpc="1">
            <a:normAutofit/>
          </a:bodyPr>
          <a:lstStyle/>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作业</a:t>
            </a:r>
          </a:p>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内容</a:t>
            </a:r>
          </a:p>
        </p:txBody>
      </p:sp>
      <p:sp>
        <p:nvSpPr>
          <p:cNvPr id="9" name="圆角矩形 8"/>
          <p:cNvSpPr/>
          <p:nvPr>
            <p:custDataLst>
              <p:tags r:id="rId3"/>
            </p:custDataLst>
          </p:nvPr>
        </p:nvSpPr>
        <p:spPr>
          <a:xfrm>
            <a:off x="4215821" y="1885618"/>
            <a:ext cx="101088" cy="531880"/>
          </a:xfrm>
          <a:prstGeom prst="round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9"/>
          <p:cNvSpPr/>
          <p:nvPr>
            <p:custDataLst>
              <p:tags r:id="rId4"/>
            </p:custDataLst>
          </p:nvPr>
        </p:nvSpPr>
        <p:spPr>
          <a:xfrm>
            <a:off x="4215821" y="2819604"/>
            <a:ext cx="101088" cy="531880"/>
          </a:xfrm>
          <a:prstGeom prst="roundRect">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5"/>
            </p:custDataLst>
          </p:nvPr>
        </p:nvSpPr>
        <p:spPr bwMode="auto">
          <a:xfrm>
            <a:off x="4473893" y="1738582"/>
            <a:ext cx="1544955"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178AA1">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教材作业</a:t>
            </a:r>
          </a:p>
        </p:txBody>
      </p:sp>
      <p:sp>
        <p:nvSpPr>
          <p:cNvPr id="20" name="文本框 19"/>
          <p:cNvSpPr txBox="1"/>
          <p:nvPr>
            <p:custDataLst>
              <p:tags r:id="rId6"/>
            </p:custDataLst>
          </p:nvPr>
        </p:nvSpPr>
        <p:spPr bwMode="auto">
          <a:xfrm>
            <a:off x="4316729" y="2175780"/>
            <a:ext cx="4744143"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smtClean="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完</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成课后</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动手动脑学物理</a:t>
            </a:r>
            <a:r>
              <a:rPr lang="en-US" altLang="zh-CN"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练习</a:t>
            </a:r>
          </a:p>
        </p:txBody>
      </p:sp>
      <p:sp>
        <p:nvSpPr>
          <p:cNvPr id="11" name="文本框 10"/>
          <p:cNvSpPr txBox="1"/>
          <p:nvPr>
            <p:custDataLst>
              <p:tags r:id="rId7"/>
            </p:custDataLst>
          </p:nvPr>
        </p:nvSpPr>
        <p:spPr bwMode="auto">
          <a:xfrm>
            <a:off x="4473893" y="2672509"/>
            <a:ext cx="1545431"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40A693">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自主安排</a:t>
            </a:r>
          </a:p>
        </p:txBody>
      </p:sp>
      <p:sp>
        <p:nvSpPr>
          <p:cNvPr id="18" name="文本框 17"/>
          <p:cNvSpPr txBox="1"/>
          <p:nvPr>
            <p:custDataLst>
              <p:tags r:id="rId8"/>
            </p:custDataLst>
          </p:nvPr>
        </p:nvSpPr>
        <p:spPr bwMode="auto">
          <a:xfrm>
            <a:off x="4473893" y="2974927"/>
            <a:ext cx="3659505"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配套练习</a:t>
            </a:r>
            <a:r>
              <a:rPr lang="zh-CN" altLang="en-US" sz="2100" b="1" spc="150" dirty="0" smtClean="0">
                <a:solidFill>
                  <a:srgbClr val="000000"/>
                </a:solidFill>
                <a:effectLst/>
                <a:latin typeface="宋体" panose="02010600030101010101" pitchFamily="2" charset="-122"/>
                <a:ea typeface="宋体" panose="02010600030101010101" pitchFamily="2" charset="-122"/>
                <a:sym typeface="Arial" panose="020B0604020202020204" pitchFamily="34" charset="0"/>
              </a:rPr>
              <a:t>册练</a:t>
            </a: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习</a:t>
            </a:r>
          </a:p>
        </p:txBody>
      </p:sp>
    </p:spTree>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2"/>
          <p:cNvSpPr txBox="1"/>
          <p:nvPr/>
        </p:nvSpPr>
        <p:spPr bwMode="auto">
          <a:xfrm>
            <a:off x="753979" y="2969392"/>
            <a:ext cx="7451333" cy="1240155"/>
          </a:xfrm>
          <a:prstGeom prst="rect">
            <a:avLst/>
          </a:prstGeom>
          <a:solidFill>
            <a:schemeClr val="accent6">
              <a:lumMod val="20000"/>
              <a:lumOff val="80000"/>
            </a:schemeClr>
          </a:solidFill>
          <a:ln>
            <a:noFill/>
          </a:ln>
          <a:effectLst>
            <a:outerShdw blurRad="76200" dir="18900000" sy="23000" kx="-1200000" algn="bl"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lnSpc>
                <a:spcPct val="150000"/>
              </a:lnSpc>
            </a:pPr>
            <a:r>
              <a:rPr lang="en-US" dirty="0">
                <a:solidFill>
                  <a:srgbClr val="FF0000"/>
                </a:solidFill>
                <a:latin typeface="Times New Roman" panose="02020603050405020304" charset="0"/>
                <a:ea typeface="楷体" panose="02010609060101010101" pitchFamily="49" charset="-122"/>
                <a:cs typeface="Times New Roman" panose="02020603050405020304" charset="0"/>
                <a:sym typeface="+mn-ea"/>
              </a:rPr>
              <a:t>1. </a:t>
            </a:r>
            <a:r>
              <a:rPr lang="zh-CN" altLang="en-US" dirty="0">
                <a:latin typeface="Times New Roman" panose="02020603050405020304" charset="0"/>
                <a:ea typeface="楷体" panose="02010609060101010101" pitchFamily="49" charset="-122"/>
                <a:cs typeface="Times New Roman" panose="02020603050405020304" charset="0"/>
                <a:sym typeface="+mn-ea"/>
              </a:rPr>
              <a:t>认识电流的</a:t>
            </a:r>
            <a:r>
              <a:rPr lang="zh-CN" altLang="en-US" dirty="0">
                <a:solidFill>
                  <a:srgbClr val="FF0000"/>
                </a:solidFill>
                <a:latin typeface="Times New Roman" panose="02020603050405020304" charset="0"/>
                <a:ea typeface="楷体" panose="02010609060101010101" pitchFamily="49" charset="-122"/>
                <a:cs typeface="Times New Roman" panose="02020603050405020304" charset="0"/>
                <a:sym typeface="+mn-ea"/>
              </a:rPr>
              <a:t>磁效应</a:t>
            </a:r>
            <a:r>
              <a:rPr lang="zh-CN" altLang="en-US" dirty="0">
                <a:latin typeface="Times New Roman" panose="02020603050405020304" charset="0"/>
                <a:ea typeface="楷体" panose="02010609060101010101" pitchFamily="49" charset="-122"/>
                <a:cs typeface="Times New Roman" panose="02020603050405020304" charset="0"/>
                <a:sym typeface="+mn-ea"/>
              </a:rPr>
              <a:t>；</a:t>
            </a:r>
            <a:r>
              <a:rPr lang="zh-CN" altLang="en-US" b="1" dirty="0">
                <a:latin typeface="Times New Roman" panose="02020603050405020304" charset="0"/>
                <a:ea typeface="楷体" panose="02010609060101010101" pitchFamily="49" charset="-122"/>
                <a:cs typeface="Times New Roman" panose="02020603050405020304" charset="0"/>
              </a:rPr>
              <a:t>知道通电导体周围存在着</a:t>
            </a:r>
            <a:r>
              <a:rPr lang="zh-CN" altLang="en-US" b="1" dirty="0">
                <a:solidFill>
                  <a:srgbClr val="FF0000"/>
                </a:solidFill>
                <a:latin typeface="Times New Roman" panose="02020603050405020304" charset="0"/>
                <a:ea typeface="楷体" panose="02010609060101010101" pitchFamily="49" charset="-122"/>
                <a:cs typeface="Times New Roman" panose="02020603050405020304" charset="0"/>
              </a:rPr>
              <a:t>磁场</a:t>
            </a:r>
            <a:r>
              <a:rPr lang="zh-CN" altLang="en-US" b="1" dirty="0">
                <a:latin typeface="Times New Roman" panose="02020603050405020304" charset="0"/>
                <a:ea typeface="楷体" panose="02010609060101010101" pitchFamily="49" charset="-122"/>
                <a:cs typeface="Times New Roman" panose="02020603050405020304" charset="0"/>
              </a:rPr>
              <a:t>；知道</a:t>
            </a:r>
            <a:r>
              <a:rPr lang="zh-CN" altLang="en-US" b="1" dirty="0">
                <a:solidFill>
                  <a:srgbClr val="F3031A"/>
                </a:solidFill>
                <a:latin typeface="Times New Roman" panose="02020603050405020304" charset="0"/>
                <a:ea typeface="楷体" panose="02010609060101010101" pitchFamily="49" charset="-122"/>
                <a:cs typeface="Times New Roman" panose="02020603050405020304" charset="0"/>
              </a:rPr>
              <a:t>通电螺线管的磁场与条形磁体相似</a:t>
            </a:r>
            <a:r>
              <a:rPr lang="zh-CN" altLang="en-US" b="1" dirty="0">
                <a:latin typeface="Times New Roman" panose="02020603050405020304" charset="0"/>
                <a:ea typeface="楷体" panose="02010609060101010101" pitchFamily="49" charset="-122"/>
                <a:cs typeface="Times New Roman" panose="02020603050405020304" charset="0"/>
              </a:rPr>
              <a:t>。</a:t>
            </a:r>
          </a:p>
          <a:p>
            <a:pPr eaLnBrk="1" hangingPunct="1">
              <a:lnSpc>
                <a:spcPct val="150000"/>
              </a:lnSpc>
            </a:pPr>
            <a:endParaRPr kumimoji="0" lang="zh-CN" altLang="zh-CN"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pitchFamily="49" charset="-122"/>
              <a:cs typeface="Times New Roman" panose="02020603050405020304" charset="0"/>
            </a:endParaRPr>
          </a:p>
        </p:txBody>
      </p:sp>
      <p:sp>
        <p:nvSpPr>
          <p:cNvPr id="27" name="内容占位符 2"/>
          <p:cNvSpPr txBox="1"/>
          <p:nvPr/>
        </p:nvSpPr>
        <p:spPr bwMode="auto">
          <a:xfrm>
            <a:off x="1235242" y="828370"/>
            <a:ext cx="7285297" cy="1693784"/>
          </a:xfrm>
          <a:prstGeom prst="rect">
            <a:avLst/>
          </a:prstGeom>
          <a:solidFill>
            <a:schemeClr val="accent6">
              <a:lumMod val="20000"/>
              <a:lumOff val="80000"/>
            </a:schemeClr>
          </a:solidFill>
          <a:ln>
            <a:noFill/>
          </a:ln>
          <a:effectLst>
            <a:outerShdw blurRad="76200" dir="18900000" sy="23000" kx="-1200000" algn="bl" rotWithShape="0">
              <a:prstClr val="black">
                <a:alpha val="20000"/>
              </a:prstClr>
            </a:outerShdw>
          </a:effectLst>
        </p:spPr>
        <p:txBody>
          <a:bodyPr/>
          <a:lstStyle>
            <a:lvl1pPr algn="l" rtl="0" fontAlgn="base">
              <a:lnSpc>
                <a:spcPct val="120000"/>
              </a:lnSpc>
              <a:spcBef>
                <a:spcPts val="0"/>
              </a:spcBef>
              <a:spcAft>
                <a:spcPct val="0"/>
              </a:spcAft>
              <a:defRPr sz="2400" b="1" kern="1200">
                <a:solidFill>
                  <a:schemeClr val="tx1"/>
                </a:solidFill>
                <a:latin typeface="+mj-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50000"/>
              </a:lnSpc>
              <a:spcBef>
                <a:spcPts val="0"/>
              </a:spcBef>
              <a:spcAft>
                <a:spcPct val="0"/>
              </a:spcAft>
              <a:buClrTx/>
              <a:buSzTx/>
              <a:buFontTx/>
              <a:buNone/>
              <a:defRPr/>
            </a:pPr>
            <a:r>
              <a:rPr kumimoji="0" lang="en-US" b="1" i="0" u="none" strike="noStrike" kern="1200" cap="none" spc="0" normalizeH="0" baseline="0" noProof="0" dirty="0">
                <a:ln>
                  <a:noFill/>
                </a:ln>
                <a:solidFill>
                  <a:srgbClr val="FF0000"/>
                </a:solidFill>
                <a:effectLst/>
                <a:uLnTx/>
                <a:uFillTx/>
                <a:latin typeface="Times New Roman" panose="02020603050405020304" charset="0"/>
                <a:ea typeface="楷体" panose="02010609060101010101" pitchFamily="49" charset="-122"/>
                <a:cs typeface="Times New Roman" panose="02020603050405020304" charset="0"/>
              </a:rPr>
              <a:t>2. </a:t>
            </a:r>
            <a:r>
              <a:rPr kumimoji="0" lang="zh-CN" altLang="zh-CN"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pitchFamily="49" charset="-122"/>
                <a:cs typeface="Times New Roman" panose="02020603050405020304" charset="0"/>
              </a:rPr>
              <a:t>通过观察直导线电流磁场和通电螺线管的磁场实验，培养学生的空间想象力；会正确使用</a:t>
            </a:r>
            <a:r>
              <a:rPr kumimoji="0" lang="zh-CN" altLang="zh-CN" b="1" i="0" u="none" strike="noStrike" kern="1200" cap="none" spc="0" normalizeH="0" baseline="0" noProof="0" dirty="0">
                <a:ln>
                  <a:noFill/>
                </a:ln>
                <a:solidFill>
                  <a:srgbClr val="FF0000"/>
                </a:solidFill>
                <a:effectLst/>
                <a:uLnTx/>
                <a:uFillTx/>
                <a:latin typeface="Times New Roman" panose="02020603050405020304" charset="0"/>
                <a:ea typeface="楷体" panose="02010609060101010101" pitchFamily="49" charset="-122"/>
                <a:cs typeface="Times New Roman" panose="02020603050405020304" charset="0"/>
              </a:rPr>
              <a:t>安培定则</a:t>
            </a:r>
            <a:r>
              <a:rPr kumimoji="0" lang="zh-CN" altLang="zh-CN"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pitchFamily="49" charset="-122"/>
                <a:cs typeface="Times New Roman" panose="02020603050405020304" charset="0"/>
              </a:rPr>
              <a:t>，会根据电流方向、线圈的绕向确定</a:t>
            </a:r>
            <a:r>
              <a:rPr kumimoji="0" lang="zh-CN" altLang="zh-CN" b="1" i="0" u="none" strike="noStrike" kern="1200" cap="none" spc="0" normalizeH="0" baseline="0" noProof="0" dirty="0">
                <a:ln>
                  <a:noFill/>
                </a:ln>
                <a:solidFill>
                  <a:srgbClr val="F3031A"/>
                </a:solidFill>
                <a:effectLst/>
                <a:uLnTx/>
                <a:uFillTx/>
                <a:latin typeface="Times New Roman" panose="02020603050405020304" charset="0"/>
                <a:ea typeface="楷体" panose="02010609060101010101" pitchFamily="49" charset="-122"/>
                <a:cs typeface="Times New Roman" panose="02020603050405020304" charset="0"/>
              </a:rPr>
              <a:t>磁场方</a:t>
            </a:r>
            <a:r>
              <a:rPr kumimoji="0" lang="zh-CN" altLang="zh-CN" b="1" i="0" u="none" strike="noStrike" kern="1200" cap="none" spc="0" normalizeH="0" baseline="0" noProof="0" dirty="0" smtClean="0">
                <a:ln>
                  <a:noFill/>
                </a:ln>
                <a:solidFill>
                  <a:srgbClr val="F3031A"/>
                </a:solidFill>
                <a:effectLst/>
                <a:uLnTx/>
                <a:uFillTx/>
                <a:latin typeface="Times New Roman" panose="02020603050405020304" charset="0"/>
                <a:ea typeface="楷体" panose="02010609060101010101" pitchFamily="49" charset="-122"/>
                <a:cs typeface="Times New Roman" panose="02020603050405020304" charset="0"/>
              </a:rPr>
              <a:t>向</a:t>
            </a:r>
            <a:r>
              <a:rPr kumimoji="0" lang="zh-CN" altLang="en-US" b="1" i="0" u="none" strike="noStrike" kern="1200" cap="none" spc="0" normalizeH="0" baseline="0" noProof="0" dirty="0" smtClean="0">
                <a:ln>
                  <a:noFill/>
                </a:ln>
                <a:solidFill>
                  <a:schemeClr val="tx1"/>
                </a:solidFill>
                <a:effectLst/>
                <a:uLnTx/>
                <a:uFillTx/>
                <a:latin typeface="Times New Roman" panose="02020603050405020304" charset="0"/>
                <a:ea typeface="楷体" panose="02010609060101010101" pitchFamily="49" charset="-122"/>
                <a:cs typeface="Times New Roman" panose="02020603050405020304" charset="0"/>
              </a:rPr>
              <a:t>。</a:t>
            </a:r>
            <a:endParaRPr kumimoji="0" lang="en-US" altLang="zh-CN" b="1" i="0" u="none" strike="noStrike" kern="1200" cap="none" spc="0" normalizeH="0" baseline="0" noProof="0" dirty="0">
              <a:ln>
                <a:noFill/>
              </a:ln>
              <a:solidFill>
                <a:schemeClr val="tx1"/>
              </a:solidFill>
              <a:effectLst/>
              <a:uLnTx/>
              <a:uFillTx/>
              <a:latin typeface="Times New Roman" panose="02020603050405020304" charset="0"/>
              <a:ea typeface="楷体" panose="02010609060101010101" pitchFamily="49" charset="-122"/>
              <a:cs typeface="Times New Roman" panose="02020603050405020304" charset="0"/>
            </a:endParaRPr>
          </a:p>
        </p:txBody>
      </p:sp>
      <p:grpSp>
        <p:nvGrpSpPr>
          <p:cNvPr id="20" name="组合 19"/>
          <p:cNvGrpSpPr/>
          <p:nvPr/>
        </p:nvGrpSpPr>
        <p:grpSpPr>
          <a:xfrm>
            <a:off x="678815" y="630370"/>
            <a:ext cx="8214995" cy="3871595"/>
            <a:chOff x="987" y="819"/>
            <a:chExt cx="12937" cy="6097"/>
          </a:xfrm>
        </p:grpSpPr>
        <p:cxnSp>
          <p:nvCxnSpPr>
            <p:cNvPr id="21" name="直接连接符 20"/>
            <p:cNvCxnSpPr/>
            <p:nvPr/>
          </p:nvCxnSpPr>
          <p:spPr>
            <a:xfrm flipV="1">
              <a:off x="987" y="6916"/>
              <a:ext cx="12104"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3027" y="4042"/>
              <a:ext cx="0" cy="2874"/>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2993" y="4057"/>
              <a:ext cx="912" cy="7"/>
            </a:xfrm>
            <a:prstGeom prst="line">
              <a:avLst/>
            </a:prstGeom>
            <a:ln w="57150">
              <a:solidFill>
                <a:srgbClr val="0B5FD1"/>
              </a:solidFill>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H="1" flipV="1">
              <a:off x="13924" y="819"/>
              <a:ext cx="0" cy="3291"/>
            </a:xfrm>
            <a:prstGeom prst="straightConnector1">
              <a:avLst/>
            </a:prstGeom>
            <a:ln w="57150">
              <a:solidFill>
                <a:srgbClr val="0B5FD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upRight)">
                                      <p:cBhvr>
                                        <p:cTn id="7" dur="500"/>
                                        <p:tgtEl>
                                          <p:spTgt spid="20"/>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80">
                                          <p:stCondLst>
                                            <p:cond delay="0"/>
                                          </p:stCondLst>
                                        </p:cTn>
                                        <p:tgtEl>
                                          <p:spTgt spid="8"/>
                                        </p:tgtEl>
                                      </p:cBhvr>
                                    </p:animEffect>
                                    <p:anim calcmode="lin" valueType="num">
                                      <p:cBhvr>
                                        <p:cTn id="1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7" dur="26">
                                          <p:stCondLst>
                                            <p:cond delay="650"/>
                                          </p:stCondLst>
                                        </p:cTn>
                                        <p:tgtEl>
                                          <p:spTgt spid="8"/>
                                        </p:tgtEl>
                                      </p:cBhvr>
                                      <p:to x="100000" y="60000"/>
                                    </p:animScale>
                                    <p:animScale>
                                      <p:cBhvr>
                                        <p:cTn id="18" dur="166" decel="50000">
                                          <p:stCondLst>
                                            <p:cond delay="676"/>
                                          </p:stCondLst>
                                        </p:cTn>
                                        <p:tgtEl>
                                          <p:spTgt spid="8"/>
                                        </p:tgtEl>
                                      </p:cBhvr>
                                      <p:to x="100000" y="100000"/>
                                    </p:animScale>
                                    <p:animScale>
                                      <p:cBhvr>
                                        <p:cTn id="19" dur="26">
                                          <p:stCondLst>
                                            <p:cond delay="1312"/>
                                          </p:stCondLst>
                                        </p:cTn>
                                        <p:tgtEl>
                                          <p:spTgt spid="8"/>
                                        </p:tgtEl>
                                      </p:cBhvr>
                                      <p:to x="100000" y="80000"/>
                                    </p:animScale>
                                    <p:animScale>
                                      <p:cBhvr>
                                        <p:cTn id="20" dur="166" decel="50000">
                                          <p:stCondLst>
                                            <p:cond delay="1338"/>
                                          </p:stCondLst>
                                        </p:cTn>
                                        <p:tgtEl>
                                          <p:spTgt spid="8"/>
                                        </p:tgtEl>
                                      </p:cBhvr>
                                      <p:to x="100000" y="100000"/>
                                    </p:animScale>
                                    <p:animScale>
                                      <p:cBhvr>
                                        <p:cTn id="21" dur="26">
                                          <p:stCondLst>
                                            <p:cond delay="1642"/>
                                          </p:stCondLst>
                                        </p:cTn>
                                        <p:tgtEl>
                                          <p:spTgt spid="8"/>
                                        </p:tgtEl>
                                      </p:cBhvr>
                                      <p:to x="100000" y="90000"/>
                                    </p:animScale>
                                    <p:animScale>
                                      <p:cBhvr>
                                        <p:cTn id="22" dur="166" decel="50000">
                                          <p:stCondLst>
                                            <p:cond delay="1668"/>
                                          </p:stCondLst>
                                        </p:cTn>
                                        <p:tgtEl>
                                          <p:spTgt spid="8"/>
                                        </p:tgtEl>
                                      </p:cBhvr>
                                      <p:to x="100000" y="100000"/>
                                    </p:animScale>
                                    <p:animScale>
                                      <p:cBhvr>
                                        <p:cTn id="23" dur="26">
                                          <p:stCondLst>
                                            <p:cond delay="1808"/>
                                          </p:stCondLst>
                                        </p:cTn>
                                        <p:tgtEl>
                                          <p:spTgt spid="8"/>
                                        </p:tgtEl>
                                      </p:cBhvr>
                                      <p:to x="100000" y="95000"/>
                                    </p:animScale>
                                    <p:animScale>
                                      <p:cBhvr>
                                        <p:cTn id="24" dur="166" decel="50000">
                                          <p:stCondLst>
                                            <p:cond delay="1834"/>
                                          </p:stCondLst>
                                        </p:cTn>
                                        <p:tgtEl>
                                          <p:spTgt spid="8"/>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80">
                                          <p:stCondLst>
                                            <p:cond delay="0"/>
                                          </p:stCondLst>
                                        </p:cTn>
                                        <p:tgtEl>
                                          <p:spTgt spid="27"/>
                                        </p:tgtEl>
                                      </p:cBhvr>
                                    </p:animEffect>
                                    <p:anim calcmode="lin" valueType="num">
                                      <p:cBhvr>
                                        <p:cTn id="30"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35" dur="26">
                                          <p:stCondLst>
                                            <p:cond delay="650"/>
                                          </p:stCondLst>
                                        </p:cTn>
                                        <p:tgtEl>
                                          <p:spTgt spid="27"/>
                                        </p:tgtEl>
                                      </p:cBhvr>
                                      <p:to x="100000" y="60000"/>
                                    </p:animScale>
                                    <p:animScale>
                                      <p:cBhvr>
                                        <p:cTn id="36" dur="166" decel="50000">
                                          <p:stCondLst>
                                            <p:cond delay="676"/>
                                          </p:stCondLst>
                                        </p:cTn>
                                        <p:tgtEl>
                                          <p:spTgt spid="27"/>
                                        </p:tgtEl>
                                      </p:cBhvr>
                                      <p:to x="100000" y="100000"/>
                                    </p:animScale>
                                    <p:animScale>
                                      <p:cBhvr>
                                        <p:cTn id="37" dur="26">
                                          <p:stCondLst>
                                            <p:cond delay="1312"/>
                                          </p:stCondLst>
                                        </p:cTn>
                                        <p:tgtEl>
                                          <p:spTgt spid="27"/>
                                        </p:tgtEl>
                                      </p:cBhvr>
                                      <p:to x="100000" y="80000"/>
                                    </p:animScale>
                                    <p:animScale>
                                      <p:cBhvr>
                                        <p:cTn id="38" dur="166" decel="50000">
                                          <p:stCondLst>
                                            <p:cond delay="1338"/>
                                          </p:stCondLst>
                                        </p:cTn>
                                        <p:tgtEl>
                                          <p:spTgt spid="27"/>
                                        </p:tgtEl>
                                      </p:cBhvr>
                                      <p:to x="100000" y="100000"/>
                                    </p:animScale>
                                    <p:animScale>
                                      <p:cBhvr>
                                        <p:cTn id="39" dur="26">
                                          <p:stCondLst>
                                            <p:cond delay="1642"/>
                                          </p:stCondLst>
                                        </p:cTn>
                                        <p:tgtEl>
                                          <p:spTgt spid="27"/>
                                        </p:tgtEl>
                                      </p:cBhvr>
                                      <p:to x="100000" y="90000"/>
                                    </p:animScale>
                                    <p:animScale>
                                      <p:cBhvr>
                                        <p:cTn id="40" dur="166" decel="50000">
                                          <p:stCondLst>
                                            <p:cond delay="1668"/>
                                          </p:stCondLst>
                                        </p:cTn>
                                        <p:tgtEl>
                                          <p:spTgt spid="27"/>
                                        </p:tgtEl>
                                      </p:cBhvr>
                                      <p:to x="100000" y="100000"/>
                                    </p:animScale>
                                    <p:animScale>
                                      <p:cBhvr>
                                        <p:cTn id="41" dur="26">
                                          <p:stCondLst>
                                            <p:cond delay="1808"/>
                                          </p:stCondLst>
                                        </p:cTn>
                                        <p:tgtEl>
                                          <p:spTgt spid="27"/>
                                        </p:tgtEl>
                                      </p:cBhvr>
                                      <p:to x="100000" y="95000"/>
                                    </p:animScale>
                                    <p:animScale>
                                      <p:cBhvr>
                                        <p:cTn id="42"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997374" y="1420072"/>
            <a:ext cx="7141699" cy="1015663"/>
          </a:xfrm>
          <a:prstGeom prst="rect">
            <a:avLst/>
          </a:prstGeom>
          <a:noFill/>
          <a:effectLst/>
        </p:spPr>
        <p:txBody>
          <a:bodyPr wrap="none" rtlCol="0">
            <a:spAutoFit/>
          </a:bodyPr>
          <a:lstStyle/>
          <a:p>
            <a:pPr algn="ctr"/>
            <a:r>
              <a:rPr kumimoji="1" lang="zh-CN" altLang="en-US" sz="6000" b="1" dirty="0">
                <a:solidFill>
                  <a:srgbClr val="FF6600"/>
                </a:solidFill>
                <a:latin typeface="宋体" panose="02010600030101010101" pitchFamily="2" charset="-122"/>
                <a:ea typeface="宋体" panose="02010600030101010101" pitchFamily="2" charset="-122"/>
              </a:rPr>
              <a:t>七彩课堂  伴你成长</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862489" y="1294897"/>
            <a:ext cx="7786688" cy="46037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zh-CN" altLang="en-US" sz="2400" b="1" dirty="0">
                <a:latin typeface="Times New Roman" panose="02020603050405020304" charset="0"/>
                <a:ea typeface="宋体" panose="02010600030101010101" pitchFamily="2" charset="-122"/>
              </a:rPr>
              <a:t>通电导体周围存在与电流方向有关的磁场，叫做</a:t>
            </a:r>
            <a:r>
              <a:rPr lang="zh-CN" altLang="en-US" sz="2400" b="1" dirty="0">
                <a:solidFill>
                  <a:srgbClr val="0000FF"/>
                </a:solidFill>
                <a:latin typeface="Times New Roman" panose="02020603050405020304" charset="0"/>
                <a:ea typeface="宋体" panose="02010600030101010101" pitchFamily="2" charset="-122"/>
              </a:rPr>
              <a:t>磁效应。</a:t>
            </a:r>
          </a:p>
        </p:txBody>
      </p:sp>
      <p:sp>
        <p:nvSpPr>
          <p:cNvPr id="8196" name="矩形 8195"/>
          <p:cNvSpPr/>
          <p:nvPr/>
        </p:nvSpPr>
        <p:spPr>
          <a:xfrm>
            <a:off x="4083015" y="1766067"/>
            <a:ext cx="1422184" cy="461665"/>
          </a:xfrm>
          <a:prstGeom prst="rect">
            <a:avLst/>
          </a:prstGeom>
          <a:noFill/>
          <a:ln w="9525">
            <a:noFill/>
          </a:ln>
        </p:spPr>
        <p:txBody>
          <a:bodyPr wrap="none" anchor="t">
            <a:spAutoFit/>
          </a:bodyPr>
          <a:lstStyle/>
          <a:p>
            <a:pPr>
              <a:buClrTx/>
            </a:pPr>
            <a:r>
              <a:rPr lang="zh-CN" altLang="en-US" sz="2400" b="1" dirty="0">
                <a:solidFill>
                  <a:srgbClr val="0000FF"/>
                </a:solidFill>
                <a:latin typeface="黑体" panose="02010609060101010101" pitchFamily="49" charset="-122"/>
                <a:ea typeface="黑体" panose="02010609060101010101" pitchFamily="49" charset="-122"/>
                <a:cs typeface="Times New Roman" panose="02020603050405020304" charset="0"/>
              </a:rPr>
              <a:t>实验表明</a:t>
            </a:r>
          </a:p>
        </p:txBody>
      </p:sp>
      <p:sp>
        <p:nvSpPr>
          <p:cNvPr id="8197" name="矩形 8196"/>
          <p:cNvSpPr/>
          <p:nvPr/>
        </p:nvSpPr>
        <p:spPr>
          <a:xfrm>
            <a:off x="4339208" y="2226442"/>
            <a:ext cx="4123448" cy="461665"/>
          </a:xfrm>
          <a:prstGeom prst="rect">
            <a:avLst/>
          </a:prstGeom>
          <a:noFill/>
          <a:ln w="9525">
            <a:noFill/>
          </a:ln>
        </p:spPr>
        <p:txBody>
          <a:bodyPr wrap="square">
            <a:spAutoFit/>
          </a:bodyPr>
          <a:lstStyle/>
          <a:p>
            <a:pPr eaLnBrk="0" hangingPunct="0">
              <a:buClrTx/>
            </a:pPr>
            <a:r>
              <a:rPr lang="zh-CN" altLang="en-US" sz="2400" b="1" dirty="0">
                <a:solidFill>
                  <a:srgbClr val="FF3300"/>
                </a:solidFill>
                <a:latin typeface="Times New Roman" panose="02020603050405020304" charset="0"/>
                <a:ea typeface="宋体" panose="02010600030101010101" pitchFamily="2" charset="-122"/>
              </a:rPr>
              <a:t>通电导线周围存在磁</a:t>
            </a:r>
            <a:r>
              <a:rPr lang="zh-CN" altLang="en-US" sz="2400" b="1" dirty="0" smtClean="0">
                <a:solidFill>
                  <a:srgbClr val="FF3300"/>
                </a:solidFill>
                <a:latin typeface="Times New Roman" panose="02020603050405020304" charset="0"/>
                <a:ea typeface="宋体" panose="02010600030101010101" pitchFamily="2" charset="-122"/>
              </a:rPr>
              <a:t>场 。</a:t>
            </a:r>
            <a:endParaRPr lang="zh-CN" altLang="en-US" sz="2400" b="1" dirty="0">
              <a:solidFill>
                <a:srgbClr val="FF3300"/>
              </a:solidFill>
              <a:latin typeface="Times New Roman" panose="02020603050405020304" charset="0"/>
              <a:ea typeface="宋体" panose="02010600030101010101" pitchFamily="2" charset="-122"/>
            </a:endParaRPr>
          </a:p>
        </p:txBody>
      </p:sp>
      <p:sp>
        <p:nvSpPr>
          <p:cNvPr id="8198" name="矩形 8197"/>
          <p:cNvSpPr/>
          <p:nvPr/>
        </p:nvSpPr>
        <p:spPr>
          <a:xfrm>
            <a:off x="4339208" y="2686500"/>
            <a:ext cx="4352474" cy="461665"/>
          </a:xfrm>
          <a:prstGeom prst="rect">
            <a:avLst/>
          </a:prstGeom>
          <a:noFill/>
          <a:ln w="9525">
            <a:noFill/>
          </a:ln>
        </p:spPr>
        <p:txBody>
          <a:bodyPr wrap="none" anchor="t">
            <a:spAutoFit/>
          </a:bodyPr>
          <a:lstStyle/>
          <a:p>
            <a:pPr algn="l">
              <a:buClrTx/>
            </a:pPr>
            <a:r>
              <a:rPr lang="zh-CN" altLang="en-US" sz="2400" b="1" dirty="0">
                <a:latin typeface="Times New Roman" panose="02020603050405020304" charset="0"/>
                <a:ea typeface="宋体" panose="02010600030101010101" pitchFamily="2" charset="-122"/>
                <a:cs typeface="Times New Roman" panose="02020603050405020304" charset="0"/>
              </a:rPr>
              <a:t>磁场方向与</a:t>
            </a:r>
            <a:r>
              <a:rPr lang="zh-CN" altLang="en-US" sz="2400" b="1" u="sng" dirty="0">
                <a:latin typeface="Times New Roman" panose="02020603050405020304" charset="0"/>
                <a:ea typeface="宋体" panose="02010600030101010101" pitchFamily="2" charset="-122"/>
                <a:cs typeface="Times New Roman" panose="02020603050405020304" charset="0"/>
              </a:rPr>
              <a:t>                     </a:t>
            </a:r>
            <a:r>
              <a:rPr lang="zh-CN" altLang="en-US" sz="2400" b="1" dirty="0">
                <a:latin typeface="Times New Roman" panose="02020603050405020304" charset="0"/>
                <a:ea typeface="宋体" panose="02010600030101010101" pitchFamily="2" charset="-122"/>
                <a:cs typeface="Times New Roman" panose="02020603050405020304" charset="0"/>
              </a:rPr>
              <a:t>有关</a:t>
            </a:r>
            <a:r>
              <a:rPr lang="zh-CN" altLang="en-US" sz="2400" b="1" dirty="0">
                <a:solidFill>
                  <a:schemeClr val="folHlink"/>
                </a:solidFill>
                <a:latin typeface="Times New Roman" panose="02020603050405020304" charset="0"/>
                <a:ea typeface="宋体" panose="02010600030101010101" pitchFamily="2" charset="-122"/>
                <a:cs typeface="Times New Roman" panose="02020603050405020304" charset="0"/>
              </a:rPr>
              <a:t> </a:t>
            </a:r>
            <a:r>
              <a:rPr lang="zh-CN" altLang="en-US" sz="2400" b="1" dirty="0" smtClean="0">
                <a:latin typeface="Times New Roman" panose="02020603050405020304" charset="0"/>
                <a:ea typeface="宋体" panose="02010600030101010101" pitchFamily="2" charset="-122"/>
                <a:cs typeface="Times New Roman" panose="02020603050405020304" charset="0"/>
                <a:sym typeface="+mn-ea"/>
              </a:rPr>
              <a:t>。</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8202" name="矩形 8201"/>
          <p:cNvSpPr/>
          <p:nvPr/>
        </p:nvSpPr>
        <p:spPr>
          <a:xfrm>
            <a:off x="6055613" y="2664116"/>
            <a:ext cx="1434465" cy="460375"/>
          </a:xfrm>
          <a:prstGeom prst="rect">
            <a:avLst/>
          </a:prstGeom>
          <a:noFill/>
          <a:ln w="9525">
            <a:noFill/>
          </a:ln>
        </p:spPr>
        <p:txBody>
          <a:bodyPr wrap="square">
            <a:spAutoFit/>
          </a:bodyPr>
          <a:lstStyle/>
          <a:p>
            <a:pPr>
              <a:spcBef>
                <a:spcPct val="50000"/>
              </a:spcBef>
              <a:buClrTx/>
            </a:pPr>
            <a:r>
              <a:rPr lang="zh-CN" altLang="en-US" sz="2400" b="1" dirty="0">
                <a:solidFill>
                  <a:srgbClr val="FF3300"/>
                </a:solidFill>
                <a:latin typeface="Times New Roman" panose="02020603050405020304" charset="0"/>
                <a:ea typeface="宋体" panose="02010600030101010101" pitchFamily="2" charset="-122"/>
              </a:rPr>
              <a:t>电流方向</a:t>
            </a:r>
          </a:p>
        </p:txBody>
      </p:sp>
      <p:sp>
        <p:nvSpPr>
          <p:cNvPr id="11" name="矩形 10"/>
          <p:cNvSpPr/>
          <p:nvPr/>
        </p:nvSpPr>
        <p:spPr>
          <a:xfrm>
            <a:off x="4083015" y="3417867"/>
            <a:ext cx="2170271" cy="460375"/>
          </a:xfrm>
          <a:prstGeom prst="rect">
            <a:avLst/>
          </a:prstGeom>
          <a:noFill/>
          <a:ln w="9525">
            <a:noFill/>
          </a:ln>
        </p:spPr>
        <p:txBody>
          <a:bodyPr wrap="square">
            <a:spAutoFit/>
          </a:bodyPr>
          <a:lstStyle/>
          <a:p>
            <a:pPr eaLnBrk="0" hangingPunct="0">
              <a:buClrTx/>
            </a:pPr>
            <a:r>
              <a:rPr lang="zh-CN" altLang="en-US" sz="2400" b="1" dirty="0">
                <a:solidFill>
                  <a:srgbClr val="0000FF"/>
                </a:solidFill>
                <a:latin typeface="黑体" panose="02010609060101010101" pitchFamily="49" charset="-122"/>
                <a:ea typeface="黑体" panose="02010609060101010101" pitchFamily="49" charset="-122"/>
                <a:cs typeface="Times New Roman" panose="02020603050405020304" charset="0"/>
              </a:rPr>
              <a:t>实验中注意：</a:t>
            </a:r>
            <a:r>
              <a:rPr lang="zh-CN" altLang="en-US" sz="2400" b="1" u="sng" dirty="0">
                <a:solidFill>
                  <a:srgbClr val="0000FF"/>
                </a:solidFill>
                <a:latin typeface="黑体" panose="02010609060101010101" pitchFamily="49" charset="-122"/>
                <a:ea typeface="黑体" panose="02010609060101010101" pitchFamily="49" charset="-122"/>
                <a:cs typeface="Times New Roman" panose="02020603050405020304" charset="0"/>
              </a:rPr>
              <a:t> </a:t>
            </a:r>
            <a:r>
              <a:rPr lang="zh-CN" altLang="en-US" sz="2400" b="1" dirty="0">
                <a:solidFill>
                  <a:srgbClr val="0000FF"/>
                </a:solidFill>
                <a:latin typeface="黑体" panose="02010609060101010101" pitchFamily="49" charset="-122"/>
                <a:ea typeface="黑体" panose="02010609060101010101" pitchFamily="49" charset="-122"/>
                <a:cs typeface="Times New Roman" panose="02020603050405020304" charset="0"/>
              </a:rPr>
              <a:t>            </a:t>
            </a:r>
          </a:p>
        </p:txBody>
      </p:sp>
      <p:sp>
        <p:nvSpPr>
          <p:cNvPr id="14" name="矩形 13"/>
          <p:cNvSpPr/>
          <p:nvPr/>
        </p:nvSpPr>
        <p:spPr>
          <a:xfrm>
            <a:off x="4427904" y="3933825"/>
            <a:ext cx="3078956" cy="460375"/>
          </a:xfrm>
          <a:prstGeom prst="rect">
            <a:avLst/>
          </a:prstGeom>
          <a:noFill/>
          <a:ln w="9525">
            <a:noFill/>
          </a:ln>
        </p:spPr>
        <p:txBody>
          <a:bodyPr wrap="square">
            <a:spAutoFit/>
          </a:bodyPr>
          <a:lstStyle/>
          <a:p>
            <a:pPr>
              <a:buClrTx/>
            </a:pPr>
            <a:r>
              <a:rPr lang="zh-CN" altLang="en-US" sz="2400" b="1" dirty="0">
                <a:latin typeface="Times New Roman" panose="02020603050405020304" charset="0"/>
                <a:ea typeface="宋体" panose="02010600030101010101" pitchFamily="2" charset="-122"/>
              </a:rPr>
              <a:t>导线与磁针平行摆</a:t>
            </a:r>
            <a:r>
              <a:rPr lang="zh-CN" altLang="en-US" sz="2400" b="1" dirty="0" smtClean="0">
                <a:latin typeface="Times New Roman" panose="02020603050405020304" charset="0"/>
                <a:ea typeface="宋体" panose="02010600030101010101" pitchFamily="2" charset="-122"/>
              </a:rPr>
              <a:t>放。</a:t>
            </a:r>
            <a:endParaRPr lang="en-US" altLang="zh-CN" sz="2400" b="1" dirty="0">
              <a:latin typeface="Times New Roman" panose="02020603050405020304" charset="0"/>
              <a:ea typeface="宋体" panose="02010600030101010101" pitchFamily="2" charset="-122"/>
            </a:endParaRPr>
          </a:p>
        </p:txBody>
      </p:sp>
      <p:sp>
        <p:nvSpPr>
          <p:cNvPr id="15" name="矩形 14"/>
          <p:cNvSpPr/>
          <p:nvPr/>
        </p:nvSpPr>
        <p:spPr>
          <a:xfrm>
            <a:off x="4427904" y="4394200"/>
            <a:ext cx="4850130" cy="460375"/>
          </a:xfrm>
          <a:prstGeom prst="rect">
            <a:avLst/>
          </a:prstGeom>
          <a:noFill/>
          <a:ln w="9525">
            <a:noFill/>
          </a:ln>
        </p:spPr>
        <p:txBody>
          <a:bodyPr wrap="square">
            <a:spAutoFit/>
          </a:bodyPr>
          <a:lstStyle/>
          <a:p>
            <a:pPr>
              <a:buClrTx/>
            </a:pPr>
            <a:r>
              <a:rPr lang="zh-CN" altLang="en-US" sz="2400" b="1" dirty="0">
                <a:latin typeface="Times New Roman" panose="02020603050405020304" charset="0"/>
                <a:ea typeface="宋体" panose="02010600030101010101" pitchFamily="2" charset="-122"/>
              </a:rPr>
              <a:t>导线要用铜、铝线，不能用铁</a:t>
            </a:r>
            <a:r>
              <a:rPr lang="zh-CN" altLang="en-US" sz="2400" b="1" dirty="0" smtClean="0">
                <a:latin typeface="Times New Roman" panose="02020603050405020304" charset="0"/>
                <a:ea typeface="宋体" panose="02010600030101010101" pitchFamily="2" charset="-122"/>
              </a:rPr>
              <a:t>线。</a:t>
            </a:r>
            <a:endParaRPr lang="en-US" altLang="zh-CN" sz="2400" b="1" dirty="0">
              <a:latin typeface="Times New Roman" panose="02020603050405020304" charset="0"/>
              <a:ea typeface="宋体" panose="02010600030101010101" pitchFamily="2" charset="-122"/>
            </a:endParaRPr>
          </a:p>
        </p:txBody>
      </p:sp>
      <p:pic>
        <p:nvPicPr>
          <p:cNvPr id="1025" name="图片 1024" descr="ppt/media/image5.wmf">
            <a:hlinkClick r:id="rId4" action="ppaction://hlinkfile"/>
          </p:cNvPr>
          <p:cNvPicPr/>
          <p:nvPr/>
        </p:nvPicPr>
        <p:blipFill>
          <a:blip r:embed="rId5" cstate="print"/>
          <a:stretch>
            <a:fillRect/>
          </a:stretch>
        </p:blipFill>
        <p:spPr>
          <a:xfrm>
            <a:off x="1225726" y="2284488"/>
            <a:ext cx="2753043" cy="2303355"/>
          </a:xfrm>
          <a:prstGeom prst="rect">
            <a:avLst/>
          </a:prstGeom>
          <a:ln w="88900" cap="sq" cmpd="thickThin">
            <a:solidFill>
              <a:srgbClr val="000000"/>
            </a:solidFill>
            <a:prstDash val="solid"/>
            <a:miter lim="800000"/>
            <a:headEnd/>
            <a:tailEnd/>
          </a:ln>
          <a:effectLst>
            <a:innerShdw blurRad="76200">
              <a:srgbClr val="000000"/>
            </a:innerShdw>
          </a:effectLst>
        </p:spPr>
      </p:pic>
      <p:grpSp>
        <p:nvGrpSpPr>
          <p:cNvPr id="23" name="组合 22"/>
          <p:cNvGrpSpPr/>
          <p:nvPr/>
        </p:nvGrpSpPr>
        <p:grpSpPr>
          <a:xfrm>
            <a:off x="2734945" y="563880"/>
            <a:ext cx="3820795" cy="460375"/>
            <a:chOff x="4307" y="888"/>
            <a:chExt cx="6017" cy="725"/>
          </a:xfrm>
        </p:grpSpPr>
        <p:grpSp>
          <p:nvGrpSpPr>
            <p:cNvPr id="8200" name="组合 18"/>
            <p:cNvGrpSpPr/>
            <p:nvPr/>
          </p:nvGrpSpPr>
          <p:grpSpPr bwMode="auto">
            <a:xfrm>
              <a:off x="4307" y="946"/>
              <a:ext cx="2343" cy="667"/>
              <a:chOff x="1960245" y="686607"/>
              <a:chExt cx="1983740" cy="566192"/>
            </a:xfrm>
          </p:grpSpPr>
          <p:sp>
            <p:nvSpPr>
              <p:cNvPr id="24" name="圆角矩形 23"/>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1960245" y="736690"/>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charset="0"/>
                    <a:ea typeface="黑体" panose="02010609060101010101" pitchFamily="49" charset="-122"/>
                  </a:rPr>
                  <a:t>知识点 </a:t>
                </a:r>
                <a:r>
                  <a:rPr lang="en-US" altLang="zh-CN" sz="2400" b="1" dirty="0">
                    <a:solidFill>
                      <a:sysClr val="window" lastClr="FFFFFF"/>
                    </a:solidFill>
                    <a:latin typeface="Times New Roman" panose="02020603050405020304" charset="0"/>
                    <a:ea typeface="黑体" panose="02010609060101010101" pitchFamily="49" charset="-122"/>
                  </a:rPr>
                  <a:t>1</a:t>
                </a:r>
                <a:endParaRPr lang="zh-CN" altLang="en-US" sz="2400" b="1" dirty="0">
                  <a:solidFill>
                    <a:sysClr val="window" lastClr="FFFFFF"/>
                  </a:solidFill>
                  <a:latin typeface="Times New Roman" panose="02020603050405020304" charset="0"/>
                  <a:ea typeface="黑体" panose="02010609060101010101" pitchFamily="49" charset="-122"/>
                </a:endParaRPr>
              </a:p>
            </p:txBody>
          </p:sp>
        </p:grpSp>
        <p:sp>
          <p:nvSpPr>
            <p:cNvPr id="25" name="矩形 4"/>
            <p:cNvSpPr>
              <a:spLocks noChangeArrowheads="1"/>
            </p:cNvSpPr>
            <p:nvPr/>
          </p:nvSpPr>
          <p:spPr bwMode="auto">
            <a:xfrm>
              <a:off x="7026" y="888"/>
              <a:ext cx="3298" cy="725"/>
            </a:xfrm>
            <a:prstGeom prst="rect">
              <a:avLst/>
            </a:prstGeom>
            <a:noFill/>
            <a:ln w="9525">
              <a:noFill/>
              <a:miter lim="800000"/>
            </a:ln>
          </p:spPr>
          <p:txBody>
            <a:bodyPr wrap="square">
              <a:spAutoFit/>
            </a:bodyPr>
            <a:lstStyle/>
            <a:p>
              <a:pPr>
                <a:defRPr/>
              </a:pPr>
              <a:r>
                <a:rPr lang="zh-CN" altLang="en-US" sz="2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charset="0"/>
                  <a:sym typeface="+mn-ea"/>
                </a:rPr>
                <a:t>电流的磁效应</a:t>
              </a:r>
              <a:endParaRPr lang="zh-CN" altLang="en-US" sz="2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charset="0"/>
              </a:endParaRPr>
            </a:p>
          </p:txBody>
        </p:sp>
      </p:grpSp>
      <p:grpSp>
        <p:nvGrpSpPr>
          <p:cNvPr id="26" name="组合 25"/>
          <p:cNvGrpSpPr/>
          <p:nvPr/>
        </p:nvGrpSpPr>
        <p:grpSpPr>
          <a:xfrm>
            <a:off x="337251" y="1813195"/>
            <a:ext cx="837045" cy="3209343"/>
            <a:chOff x="464930" y="1150512"/>
            <a:chExt cx="837045" cy="3209343"/>
          </a:xfrm>
        </p:grpSpPr>
        <p:sp>
          <p:nvSpPr>
            <p:cNvPr id="27" name="右箭头标注 18"/>
            <p:cNvSpPr/>
            <p:nvPr/>
          </p:nvSpPr>
          <p:spPr>
            <a:xfrm>
              <a:off x="464930" y="1150512"/>
              <a:ext cx="837045" cy="2980330"/>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Arial" panose="020B0604020202020204"/>
                <a:ea typeface="黑体" panose="02010609060101010101" pitchFamily="49" charset="-122"/>
              </a:endParaRPr>
            </a:p>
          </p:txBody>
        </p:sp>
        <p:pic>
          <p:nvPicPr>
            <p:cNvPr id="28"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7933" y="1150512"/>
              <a:ext cx="487191" cy="42949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0"/>
            <p:cNvSpPr txBox="1"/>
            <p:nvPr/>
          </p:nvSpPr>
          <p:spPr>
            <a:xfrm>
              <a:off x="487931" y="1668378"/>
              <a:ext cx="430887" cy="2691477"/>
            </a:xfrm>
            <a:prstGeom prst="rect">
              <a:avLst/>
            </a:prstGeom>
            <a:noFill/>
          </p:spPr>
          <p:txBody>
            <a:bodyPr vert="eaVert" wrap="square" rtlCol="0">
              <a:spAutoFit/>
            </a:bodyPr>
            <a:lstStyle/>
            <a:p>
              <a:pP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点击图</a:t>
              </a:r>
              <a:r>
                <a:rPr lang="zh-CN" altLang="en-US" sz="1600" b="1" spc="300" dirty="0" smtClean="0">
                  <a:solidFill>
                    <a:srgbClr val="000000"/>
                  </a:solidFill>
                  <a:latin typeface="黑体" panose="02010609060101010101" pitchFamily="49" charset="-122"/>
                  <a:ea typeface="黑体" panose="02010609060101010101" pitchFamily="49" charset="-122"/>
                </a:rPr>
                <a:t>片播放实验</a:t>
              </a:r>
              <a:endParaRPr lang="zh-CN" altLang="en-US" sz="1600" b="1" spc="300" dirty="0">
                <a:solidFill>
                  <a:srgbClr val="000000"/>
                </a:solidFill>
                <a:latin typeface="黑体" panose="02010609060101010101" pitchFamily="49" charset="-122"/>
                <a:ea typeface="黑体" panose="02010609060101010101" pitchFamily="49" charset="-122"/>
              </a:endParaRPr>
            </a:p>
          </p:txBody>
        </p:sp>
      </p:gr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blinds(horizontal)">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7"/>
                                        </p:tgtEl>
                                        <p:attrNameLst>
                                          <p:attrName>style.visibility</p:attrName>
                                        </p:attrNameLst>
                                      </p:cBhvr>
                                      <p:to>
                                        <p:strVal val="visible"/>
                                      </p:to>
                                    </p:set>
                                    <p:animEffect transition="in" filter="blinds(horizontal)">
                                      <p:cBhvr>
                                        <p:cTn id="12" dur="500"/>
                                        <p:tgtEl>
                                          <p:spTgt spid="819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8"/>
                                        </p:tgtEl>
                                        <p:attrNameLst>
                                          <p:attrName>style.visibility</p:attrName>
                                        </p:attrNameLst>
                                      </p:cBhvr>
                                      <p:to>
                                        <p:strVal val="visible"/>
                                      </p:to>
                                    </p:set>
                                    <p:animEffect transition="in" filter="blinds(horizontal)">
                                      <p:cBhvr>
                                        <p:cTn id="17" dur="500"/>
                                        <p:tgtEl>
                                          <p:spTgt spid="819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202"/>
                                        </p:tgtEl>
                                        <p:attrNameLst>
                                          <p:attrName>style.visibility</p:attrName>
                                        </p:attrNameLst>
                                      </p:cBhvr>
                                      <p:to>
                                        <p:strVal val="visible"/>
                                      </p:to>
                                    </p:set>
                                    <p:animEffect transition="in" filter="blinds(horizontal)">
                                      <p:cBhvr>
                                        <p:cTn id="22" dur="500"/>
                                        <p:tgtEl>
                                          <p:spTgt spid="820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p:tgtEl>
                                          <p:spTgt spid="12"/>
                                        </p:tgtEl>
                                        <p:attrNameLst>
                                          <p:attrName>ppt_y</p:attrName>
                                        </p:attrNameLst>
                                      </p:cBhvr>
                                      <p:tavLst>
                                        <p:tav tm="0">
                                          <p:val>
                                            <p:strVal val="#ppt_y+#ppt_h*1.125000"/>
                                          </p:val>
                                        </p:tav>
                                        <p:tav tm="100000">
                                          <p:val>
                                            <p:strVal val="#ppt_y"/>
                                          </p:val>
                                        </p:tav>
                                      </p:tavLst>
                                    </p:anim>
                                    <p:animEffect transition="in" filter="wipe(up)">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linds(horizontal)">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linds(horizontal)">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8196" grpId="0"/>
      <p:bldP spid="8197" grpId="0"/>
      <p:bldP spid="8198" grpId="0"/>
      <p:bldP spid="8202" grpId="0"/>
      <p:bldP spid="11"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图片 129028" descr="12404004">
            <a:hlinkClick r:id="rId2" action="ppaction://hlinkfile"/>
          </p:cNvPr>
          <p:cNvPicPr>
            <a:picLocks noChangeAspect="1"/>
          </p:cNvPicPr>
          <p:nvPr/>
        </p:nvPicPr>
        <p:blipFill>
          <a:blip r:embed="rId3" cstate="print"/>
          <a:stretch>
            <a:fillRect/>
          </a:stretch>
        </p:blipFill>
        <p:spPr>
          <a:xfrm>
            <a:off x="5336770" y="2885977"/>
            <a:ext cx="2727159" cy="2040219"/>
          </a:xfrm>
          <a:prstGeom prst="rect">
            <a:avLst/>
          </a:prstGeom>
          <a:noFill/>
          <a:ln w="9525">
            <a:noFill/>
          </a:ln>
        </p:spPr>
      </p:pic>
      <p:sp>
        <p:nvSpPr>
          <p:cNvPr id="129028" name="Rectangle 5"/>
          <p:cNvSpPr/>
          <p:nvPr/>
        </p:nvSpPr>
        <p:spPr>
          <a:xfrm>
            <a:off x="73142" y="1095743"/>
            <a:ext cx="9070858" cy="3580467"/>
          </a:xfrm>
          <a:prstGeom prst="rect">
            <a:avLst/>
          </a:prstGeom>
          <a:noFill/>
          <a:ln w="9525">
            <a:noFill/>
          </a:ln>
        </p:spPr>
        <p:txBody>
          <a:bodyPr wrap="square">
            <a:spAutoFit/>
          </a:bodyPr>
          <a:lstStyle/>
          <a:p>
            <a:pPr fontAlgn="auto">
              <a:lnSpc>
                <a:spcPts val="3400"/>
              </a:lnSpc>
              <a:buClrTx/>
            </a:pPr>
            <a:r>
              <a:rPr lang="zh-CN" altLang="en-US" sz="2200" b="1" dirty="0">
                <a:latin typeface="宋体" panose="02010600030101010101" pitchFamily="2" charset="-122"/>
                <a:ea typeface="宋体" panose="02010600030101010101" pitchFamily="2" charset="-122"/>
              </a:rPr>
              <a:t>　　</a:t>
            </a:r>
            <a:r>
              <a:rPr lang="zh-CN" altLang="en-US" sz="2200" b="1" dirty="0">
                <a:solidFill>
                  <a:srgbClr val="FF0000"/>
                </a:solidFill>
                <a:latin typeface="宋体" panose="02010600030101010101" pitchFamily="2" charset="-122"/>
                <a:ea typeface="宋体" panose="02010600030101010101" pitchFamily="2" charset="-122"/>
              </a:rPr>
              <a:t>奥斯特</a:t>
            </a:r>
            <a:r>
              <a:rPr lang="zh-CN" altLang="en-US" sz="2200" b="1" dirty="0">
                <a:latin typeface="宋体" panose="02010600030101010101" pitchFamily="2" charset="-122"/>
                <a:ea typeface="宋体" panose="02010600030101010101" pitchFamily="2" charset="-122"/>
              </a:rPr>
              <a:t>是丹麦物理学家，他从小聪明好学，</a:t>
            </a:r>
            <a:r>
              <a:rPr lang="en-US" altLang="zh-CN" sz="2200" b="1" dirty="0">
                <a:latin typeface="Times New Roman" panose="02020603050405020304" charset="0"/>
                <a:ea typeface="宋体" panose="02010600030101010101" pitchFamily="2" charset="-122"/>
              </a:rPr>
              <a:t>1794</a:t>
            </a:r>
            <a:r>
              <a:rPr lang="zh-CN" altLang="en-US" sz="2200" b="1" dirty="0">
                <a:latin typeface="宋体" panose="02010600030101010101" pitchFamily="2" charset="-122"/>
                <a:ea typeface="宋体" panose="02010600030101010101" pitchFamily="2" charset="-122"/>
              </a:rPr>
              <a:t>年以优异的成绩考入哥本哈根大学学习，后来成为这所大学的物理教授。  </a:t>
            </a:r>
          </a:p>
          <a:p>
            <a:pPr fontAlgn="auto">
              <a:lnSpc>
                <a:spcPts val="3400"/>
              </a:lnSpc>
              <a:buClrTx/>
            </a:pPr>
            <a:r>
              <a:rPr lang="zh-CN" altLang="en-US" sz="2200" b="1" dirty="0">
                <a:latin typeface="宋体" panose="02010600030101010101" pitchFamily="2" charset="-122"/>
                <a:ea typeface="宋体" panose="02010600030101010101" pitchFamily="2" charset="-122"/>
              </a:rPr>
              <a:t>　　他相信各种自然现象间存在联系。经过长时间用实验寻找，在多次失败后，</a:t>
            </a:r>
            <a:r>
              <a:rPr lang="en-US" altLang="zh-CN" sz="2200" b="1" dirty="0">
                <a:latin typeface="Times New Roman" panose="02020603050405020304" charset="0"/>
                <a:ea typeface="宋体" panose="02010600030101010101" pitchFamily="2" charset="-122"/>
              </a:rPr>
              <a:t>1820</a:t>
            </a:r>
            <a:r>
              <a:rPr lang="zh-CN" altLang="en-US" sz="2200" b="1" dirty="0">
                <a:latin typeface="宋体" panose="02010600030101010101" pitchFamily="2" charset="-122"/>
                <a:ea typeface="宋体" panose="02010600030101010101" pitchFamily="2" charset="-122"/>
              </a:rPr>
              <a:t>年，奥斯特在课堂上做实验时发现了电和磁之间的联系。</a:t>
            </a:r>
          </a:p>
          <a:p>
            <a:pPr fontAlgn="auto">
              <a:lnSpc>
                <a:spcPts val="3400"/>
              </a:lnSpc>
              <a:buClrTx/>
            </a:pPr>
            <a:r>
              <a:rPr lang="zh-CN" altLang="en-US" sz="2200" b="1" dirty="0">
                <a:latin typeface="宋体" panose="02010600030101010101" pitchFamily="2" charset="-122"/>
                <a:ea typeface="宋体" panose="02010600030101010101" pitchFamily="2" charset="-122"/>
              </a:rPr>
              <a:t>    这个发现令奥斯特极为兴奋，他怀</a:t>
            </a:r>
          </a:p>
          <a:p>
            <a:pPr fontAlgn="auto">
              <a:lnSpc>
                <a:spcPts val="3400"/>
              </a:lnSpc>
              <a:buClrTx/>
            </a:pPr>
            <a:r>
              <a:rPr lang="zh-CN" altLang="en-US" sz="2200" b="1" dirty="0">
                <a:latin typeface="宋体" panose="02010600030101010101" pitchFamily="2" charset="-122"/>
                <a:ea typeface="宋体" panose="02010600030101010101" pitchFamily="2" charset="-122"/>
              </a:rPr>
              <a:t>着极大的兴趣又继续做了许多实验，终</a:t>
            </a:r>
          </a:p>
          <a:p>
            <a:pPr fontAlgn="auto">
              <a:lnSpc>
                <a:spcPts val="3400"/>
              </a:lnSpc>
              <a:buClrTx/>
            </a:pPr>
            <a:r>
              <a:rPr lang="zh-CN" altLang="en-US" sz="2200" b="1" dirty="0">
                <a:latin typeface="宋体" panose="02010600030101010101" pitchFamily="2" charset="-122"/>
                <a:ea typeface="宋体" panose="02010600030101010101" pitchFamily="2" charset="-122"/>
              </a:rPr>
              <a:t>于证实了电流的周围存在着磁场，在世</a:t>
            </a:r>
          </a:p>
          <a:p>
            <a:pPr fontAlgn="auto">
              <a:lnSpc>
                <a:spcPts val="3400"/>
              </a:lnSpc>
              <a:buClrTx/>
            </a:pPr>
            <a:r>
              <a:rPr lang="zh-CN" altLang="en-US" sz="2200" b="1" dirty="0">
                <a:latin typeface="宋体" panose="02010600030101010101" pitchFamily="2" charset="-122"/>
                <a:ea typeface="宋体" panose="02010600030101010101" pitchFamily="2" charset="-122"/>
              </a:rPr>
              <a:t>界上</a:t>
            </a:r>
            <a:r>
              <a:rPr lang="zh-CN" altLang="en-US" sz="2200" b="1" dirty="0">
                <a:solidFill>
                  <a:srgbClr val="FF0000"/>
                </a:solidFill>
                <a:latin typeface="宋体" panose="02010600030101010101" pitchFamily="2" charset="-122"/>
                <a:ea typeface="宋体" panose="02010600030101010101" pitchFamily="2" charset="-122"/>
              </a:rPr>
              <a:t>第一个发现了电与磁的联系</a:t>
            </a:r>
            <a:r>
              <a:rPr lang="zh-CN" altLang="en-US" sz="2200" b="1" dirty="0">
                <a:latin typeface="宋体" panose="02010600030101010101" pitchFamily="2" charset="-122"/>
                <a:ea typeface="宋体" panose="02010600030101010101" pitchFamily="2" charset="-122"/>
              </a:rPr>
              <a:t>。</a:t>
            </a:r>
          </a:p>
        </p:txBody>
      </p:sp>
      <p:pic>
        <p:nvPicPr>
          <p:cNvPr id="1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469" t="10613" r="19910" b="3687"/>
          <a:stretch>
            <a:fillRect/>
          </a:stretch>
        </p:blipFill>
        <p:spPr bwMode="auto">
          <a:xfrm rot="16200000">
            <a:off x="3981972" y="-180245"/>
            <a:ext cx="993364" cy="1839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文本框 18"/>
          <p:cNvSpPr txBox="1">
            <a:spLocks noChangeArrowheads="1"/>
          </p:cNvSpPr>
          <p:nvPr/>
        </p:nvSpPr>
        <p:spPr bwMode="auto">
          <a:xfrm>
            <a:off x="3872229" y="596979"/>
            <a:ext cx="1212850" cy="380365"/>
          </a:xfrm>
          <a:prstGeom prst="rect">
            <a:avLst/>
          </a:prstGeom>
          <a:noFill/>
          <a:ln w="9525">
            <a:noFill/>
            <a:miter lim="800000"/>
          </a:ln>
        </p:spPr>
        <p:txBody>
          <a:bodyPr wrap="square">
            <a:spAutoFit/>
          </a:bodyPr>
          <a:lstStyle/>
          <a:p>
            <a:r>
              <a:rPr lang="zh-CN" altLang="en-US" sz="1875" b="1" dirty="0">
                <a:latin typeface="Yuanti SC"/>
                <a:ea typeface="宋体" panose="02010600030101010101" pitchFamily="2" charset="-122"/>
                <a:cs typeface="Yuanti SC"/>
              </a:rPr>
              <a:t>物理学史</a:t>
            </a:r>
          </a:p>
        </p:txBody>
      </p:sp>
      <p:grpSp>
        <p:nvGrpSpPr>
          <p:cNvPr id="6" name="组合 5"/>
          <p:cNvGrpSpPr/>
          <p:nvPr/>
        </p:nvGrpSpPr>
        <p:grpSpPr>
          <a:xfrm flipH="1">
            <a:off x="7957481" y="2843973"/>
            <a:ext cx="878948" cy="2052223"/>
            <a:chOff x="731528" y="1150512"/>
            <a:chExt cx="570447" cy="2397622"/>
          </a:xfrm>
        </p:grpSpPr>
        <p:sp>
          <p:nvSpPr>
            <p:cNvPr id="7" name="右箭头标注 18"/>
            <p:cNvSpPr/>
            <p:nvPr/>
          </p:nvSpPr>
          <p:spPr>
            <a:xfrm>
              <a:off x="731528" y="1150512"/>
              <a:ext cx="570447" cy="2397622"/>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Arial" panose="020B0604020202020204"/>
                <a:ea typeface="黑体" panose="02010609060101010101" pitchFamily="49" charset="-122"/>
              </a:endParaRPr>
            </a:p>
          </p:txBody>
        </p:sp>
        <p:pic>
          <p:nvPicPr>
            <p:cNvPr id="8"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7202" y="1199585"/>
              <a:ext cx="280333" cy="42949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20"/>
            <p:cNvSpPr txBox="1"/>
            <p:nvPr/>
          </p:nvSpPr>
          <p:spPr>
            <a:xfrm>
              <a:off x="731530" y="1558572"/>
              <a:ext cx="542259" cy="1989562"/>
            </a:xfrm>
            <a:prstGeom prst="rect">
              <a:avLst/>
            </a:prstGeom>
            <a:noFill/>
          </p:spPr>
          <p:txBody>
            <a:bodyPr vert="eaVert" wrap="square" rtlCol="0">
              <a:spAutoFit/>
            </a:bodyPr>
            <a:lstStyle/>
            <a:p>
              <a:pPr algn="ct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点击图片播</a:t>
              </a:r>
              <a:r>
                <a:rPr lang="zh-CN" altLang="en-US" sz="1600" b="1" spc="300" dirty="0" smtClean="0">
                  <a:solidFill>
                    <a:srgbClr val="000000"/>
                  </a:solidFill>
                  <a:latin typeface="黑体" panose="02010609060101010101" pitchFamily="49" charset="-122"/>
                  <a:ea typeface="黑体" panose="02010609060101010101" pitchFamily="49" charset="-122"/>
                </a:rPr>
                <a:t>放视</a:t>
              </a:r>
              <a:r>
                <a:rPr lang="zh-CN" altLang="en-US" sz="1600" b="1" spc="300" dirty="0">
                  <a:solidFill>
                    <a:srgbClr val="000000"/>
                  </a:solidFill>
                  <a:latin typeface="黑体" panose="02010609060101010101" pitchFamily="49" charset="-122"/>
                  <a:ea typeface="黑体" panose="02010609060101010101" pitchFamily="49" charset="-122"/>
                </a:rPr>
                <a:t>频</a:t>
              </a:r>
            </a:p>
          </p:txBody>
        </p:sp>
      </p:grpSp>
    </p:spTree>
  </p:cSld>
  <p:clrMapOvr>
    <a:masterClrMapping/>
  </p:clrMapOvr>
  <p:transition>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文本框 130049"/>
          <p:cNvSpPr txBox="1"/>
          <p:nvPr/>
        </p:nvSpPr>
        <p:spPr>
          <a:xfrm>
            <a:off x="493395" y="1149749"/>
            <a:ext cx="8650605" cy="460375"/>
          </a:xfrm>
          <a:prstGeom prst="rect">
            <a:avLst/>
          </a:prstGeom>
          <a:noFill/>
          <a:ln w="9525">
            <a:noFill/>
          </a:ln>
        </p:spPr>
        <p:txBody>
          <a:bodyPr wrap="square">
            <a:spAutoFit/>
          </a:bodyPr>
          <a:lstStyle/>
          <a:p>
            <a:r>
              <a:rPr lang="zh-CN" altLang="en-US" sz="2400" b="1" dirty="0">
                <a:latin typeface="楷体" panose="02010609060101010101" pitchFamily="49" charset="-122"/>
                <a:ea typeface="楷体" panose="02010609060101010101" pitchFamily="49" charset="-122"/>
              </a:rPr>
              <a:t>既然电能生磁，为什么手电筒在通电时连一根大头针都吸不动？</a:t>
            </a:r>
          </a:p>
        </p:txBody>
      </p:sp>
      <p:sp>
        <p:nvSpPr>
          <p:cNvPr id="130051" name="文本框 130050"/>
          <p:cNvSpPr txBox="1"/>
          <p:nvPr/>
        </p:nvSpPr>
        <p:spPr>
          <a:xfrm>
            <a:off x="425132" y="2123465"/>
            <a:ext cx="5835253" cy="460375"/>
          </a:xfrm>
          <a:prstGeom prst="rect">
            <a:avLst/>
          </a:prstGeom>
          <a:noFill/>
          <a:ln w="9525">
            <a:noFill/>
          </a:ln>
        </p:spPr>
        <p:txBody>
          <a:bodyPr>
            <a:spAutoFit/>
          </a:bodyPr>
          <a:lstStyle/>
          <a:p>
            <a:r>
              <a:rPr lang="zh-CN" altLang="en-US" sz="2400" b="1" dirty="0">
                <a:solidFill>
                  <a:srgbClr val="0000FF"/>
                </a:solidFill>
                <a:latin typeface="Times New Roman" panose="02020603050405020304" charset="0"/>
                <a:ea typeface="宋体" panose="02010600030101010101" pitchFamily="2" charset="-122"/>
                <a:cs typeface="Times New Roman" panose="02020603050405020304" charset="0"/>
              </a:rPr>
              <a:t>        磁性太弱</a:t>
            </a:r>
            <a:r>
              <a:rPr lang="en-US" altLang="zh-CN" sz="2400" b="1" dirty="0">
                <a:solidFill>
                  <a:srgbClr val="0000FF"/>
                </a:solidFill>
                <a:latin typeface="Times New Roman" panose="02020603050405020304" charset="0"/>
                <a:ea typeface="宋体" panose="02010600030101010101" pitchFamily="2" charset="-122"/>
                <a:cs typeface="Times New Roman" panose="02020603050405020304" charset="0"/>
              </a:rPr>
              <a:t>——</a:t>
            </a:r>
            <a:r>
              <a:rPr lang="zh-CN" altLang="en-US" sz="2400" b="1" dirty="0">
                <a:solidFill>
                  <a:srgbClr val="0000FF"/>
                </a:solidFill>
                <a:latin typeface="Times New Roman" panose="02020603050405020304" charset="0"/>
                <a:ea typeface="宋体" panose="02010600030101010101" pitchFamily="2" charset="-122"/>
                <a:cs typeface="Times New Roman" panose="02020603050405020304" charset="0"/>
              </a:rPr>
              <a:t>磁场太弱。</a:t>
            </a:r>
            <a:endParaRPr lang="zh-CN" altLang="en-US" sz="2400" b="1" dirty="0">
              <a:solidFill>
                <a:srgbClr val="0000FF"/>
              </a:solidFill>
              <a:latin typeface="Times New Roman" panose="02020603050405020304" charset="0"/>
              <a:ea typeface="隶书" panose="02010509060101010101" pitchFamily="49" charset="-122"/>
              <a:cs typeface="Times New Roman" panose="02020603050405020304" charset="0"/>
            </a:endParaRPr>
          </a:p>
        </p:txBody>
      </p:sp>
      <p:sp>
        <p:nvSpPr>
          <p:cNvPr id="130054" name="文本框 130053"/>
          <p:cNvSpPr txBox="1"/>
          <p:nvPr/>
        </p:nvSpPr>
        <p:spPr>
          <a:xfrm>
            <a:off x="-151698" y="3025955"/>
            <a:ext cx="5454253" cy="460375"/>
          </a:xfrm>
          <a:prstGeom prst="rect">
            <a:avLst/>
          </a:prstGeom>
          <a:noFill/>
          <a:ln w="9525">
            <a:noFill/>
          </a:ln>
        </p:spPr>
        <p:txBody>
          <a:bodyPr>
            <a:spAutoFit/>
          </a:bodyPr>
          <a:lstStyle/>
          <a:p>
            <a:r>
              <a:rPr lang="zh-CN" altLang="en-US" sz="2400" b="1" dirty="0">
                <a:solidFill>
                  <a:schemeClr val="folHlink"/>
                </a:solidFill>
                <a:latin typeface="楷体" panose="02010609060101010101" pitchFamily="49" charset="-122"/>
                <a:ea typeface="楷体" panose="02010609060101010101" pitchFamily="49" charset="-122"/>
                <a:cs typeface="Times New Roman" panose="02020603050405020304" charset="0"/>
              </a:rPr>
              <a:t>        </a:t>
            </a:r>
            <a:r>
              <a:rPr lang="zh-CN" altLang="en-US" sz="2400" b="1" dirty="0">
                <a:latin typeface="楷体" panose="02010609060101010101" pitchFamily="49" charset="-122"/>
                <a:ea typeface="楷体" panose="02010609060101010101" pitchFamily="49" charset="-122"/>
                <a:cs typeface="Times New Roman" panose="02020603050405020304" charset="0"/>
              </a:rPr>
              <a:t>怎样才能使电流的磁场变强呢？</a:t>
            </a:r>
          </a:p>
        </p:txBody>
      </p:sp>
      <p:grpSp>
        <p:nvGrpSpPr>
          <p:cNvPr id="15367" name="组合 130055"/>
          <p:cNvGrpSpPr/>
          <p:nvPr/>
        </p:nvGrpSpPr>
        <p:grpSpPr>
          <a:xfrm>
            <a:off x="7886321" y="2424830"/>
            <a:ext cx="801291" cy="492919"/>
            <a:chOff x="4195" y="2251"/>
            <a:chExt cx="673" cy="414"/>
          </a:xfrm>
        </p:grpSpPr>
        <p:grpSp>
          <p:nvGrpSpPr>
            <p:cNvPr id="15368" name="组合 130056"/>
            <p:cNvGrpSpPr/>
            <p:nvPr/>
          </p:nvGrpSpPr>
          <p:grpSpPr>
            <a:xfrm>
              <a:off x="4195" y="2251"/>
              <a:ext cx="673" cy="145"/>
              <a:chOff x="2304" y="3168"/>
              <a:chExt cx="673" cy="145"/>
            </a:xfrm>
          </p:grpSpPr>
          <p:sp>
            <p:nvSpPr>
              <p:cNvPr id="15369" name="流程图: 排序 130057"/>
              <p:cNvSpPr/>
              <p:nvPr/>
            </p:nvSpPr>
            <p:spPr>
              <a:xfrm rot="5488541">
                <a:off x="2544" y="2928"/>
                <a:ext cx="144" cy="624"/>
              </a:xfrm>
              <a:prstGeom prst="flowChartSort">
                <a:avLst/>
              </a:prstGeom>
              <a:solidFill>
                <a:schemeClr val="folHlink"/>
              </a:solidFill>
              <a:ln w="9525" cap="flat" cmpd="sng">
                <a:solidFill>
                  <a:schemeClr val="tx1"/>
                </a:solidFill>
                <a:prstDash val="solid"/>
                <a:miter/>
                <a:headEnd type="none" w="med" len="med"/>
                <a:tailEnd type="none" w="med" len="med"/>
              </a:ln>
            </p:spPr>
            <p:txBody>
              <a:bodyPr/>
              <a:lstStyle/>
              <a:p>
                <a:endParaRPr lang="zh-CN" altLang="en-US" sz="2400" b="1">
                  <a:latin typeface="Times New Roman" panose="02020603050405020304" charset="0"/>
                  <a:ea typeface="宋体" panose="02010600030101010101" pitchFamily="2" charset="-122"/>
                  <a:cs typeface="Times New Roman" panose="02020603050405020304" charset="0"/>
                </a:endParaRPr>
              </a:p>
            </p:txBody>
          </p:sp>
          <p:sp>
            <p:nvSpPr>
              <p:cNvPr id="15370" name="等腰三角形 130058"/>
              <p:cNvSpPr/>
              <p:nvPr/>
            </p:nvSpPr>
            <p:spPr>
              <a:xfrm rot="5354484">
                <a:off x="2735" y="3071"/>
                <a:ext cx="145" cy="337"/>
              </a:xfrm>
              <a:prstGeom prst="triangle">
                <a:avLst>
                  <a:gd name="adj" fmla="val 50000"/>
                </a:avLst>
              </a:prstGeom>
              <a:solidFill>
                <a:srgbClr val="FF0066"/>
              </a:solidFill>
              <a:ln w="9525" cap="flat" cmpd="sng">
                <a:solidFill>
                  <a:schemeClr val="tx1"/>
                </a:solidFill>
                <a:prstDash val="solid"/>
                <a:miter/>
                <a:headEnd type="none" w="med" len="med"/>
                <a:tailEnd type="none" w="med" len="med"/>
              </a:ln>
            </p:spPr>
            <p:txBody>
              <a:bodyPr/>
              <a:lstStyle/>
              <a:p>
                <a:endParaRPr lang="zh-CN" altLang="en-US" sz="2400" b="1">
                  <a:latin typeface="Times New Roman" panose="02020603050405020304" charset="0"/>
                  <a:ea typeface="宋体" panose="02010600030101010101" pitchFamily="2" charset="-122"/>
                  <a:cs typeface="Times New Roman" panose="02020603050405020304" charset="0"/>
                </a:endParaRPr>
              </a:p>
            </p:txBody>
          </p:sp>
        </p:grpSp>
        <p:grpSp>
          <p:nvGrpSpPr>
            <p:cNvPr id="15371" name="组合 130059"/>
            <p:cNvGrpSpPr/>
            <p:nvPr/>
          </p:nvGrpSpPr>
          <p:grpSpPr>
            <a:xfrm>
              <a:off x="4286" y="2341"/>
              <a:ext cx="489" cy="324"/>
              <a:chOff x="96" y="2540"/>
              <a:chExt cx="489" cy="324"/>
            </a:xfrm>
          </p:grpSpPr>
          <p:sp>
            <p:nvSpPr>
              <p:cNvPr id="15372" name="直接连接符 130060"/>
              <p:cNvSpPr/>
              <p:nvPr/>
            </p:nvSpPr>
            <p:spPr>
              <a:xfrm>
                <a:off x="340" y="2540"/>
                <a:ext cx="0" cy="270"/>
              </a:xfrm>
              <a:prstGeom prst="line">
                <a:avLst/>
              </a:prstGeom>
              <a:ln w="19050" cap="flat" cmpd="sng">
                <a:solidFill>
                  <a:schemeClr val="tx1"/>
                </a:solidFill>
                <a:prstDash val="solid"/>
                <a:headEnd type="none" w="med" len="med"/>
                <a:tailEnd type="none" w="med" len="med"/>
              </a:ln>
            </p:spPr>
            <p:txBody>
              <a:bodyPr/>
              <a:lstStyle/>
              <a:p>
                <a:endParaRPr lang="zh-CN" altLang="en-US" sz="1350">
                  <a:latin typeface="Times New Roman" panose="02020603050405020304" charset="0"/>
                  <a:ea typeface="宋体" panose="02010600030101010101" pitchFamily="2" charset="-122"/>
                </a:endParaRPr>
              </a:p>
            </p:txBody>
          </p:sp>
          <p:sp>
            <p:nvSpPr>
              <p:cNvPr id="15373" name="矩形 130061"/>
              <p:cNvSpPr/>
              <p:nvPr/>
            </p:nvSpPr>
            <p:spPr>
              <a:xfrm>
                <a:off x="96" y="2810"/>
                <a:ext cx="489" cy="54"/>
              </a:xfrm>
              <a:prstGeom prst="rect">
                <a:avLst/>
              </a:prstGeom>
              <a:solidFill>
                <a:schemeClr val="bg2"/>
              </a:solidFill>
              <a:ln w="9525" cap="flat" cmpd="sng">
                <a:solidFill>
                  <a:schemeClr val="tx1"/>
                </a:solidFill>
                <a:prstDash val="solid"/>
                <a:miter/>
                <a:headEnd type="none" w="med" len="med"/>
                <a:tailEnd type="none" w="med" len="med"/>
              </a:ln>
            </p:spPr>
            <p:txBody>
              <a:bodyPr/>
              <a:lstStyle/>
              <a:p>
                <a:endParaRPr lang="zh-CN" altLang="en-US" sz="2400" b="1">
                  <a:latin typeface="Times New Roman" panose="02020603050405020304" charset="0"/>
                  <a:ea typeface="宋体" panose="02010600030101010101" pitchFamily="2" charset="-122"/>
                  <a:cs typeface="Times New Roman" panose="02020603050405020304" charset="0"/>
                </a:endParaRPr>
              </a:p>
            </p:txBody>
          </p:sp>
        </p:grpSp>
      </p:grpSp>
      <p:grpSp>
        <p:nvGrpSpPr>
          <p:cNvPr id="23" name="组合 22"/>
          <p:cNvGrpSpPr/>
          <p:nvPr/>
        </p:nvGrpSpPr>
        <p:grpSpPr>
          <a:xfrm>
            <a:off x="3518786" y="561239"/>
            <a:ext cx="1755979" cy="455854"/>
            <a:chOff x="1745942" y="3988439"/>
            <a:chExt cx="1755979" cy="455854"/>
          </a:xfrm>
        </p:grpSpPr>
        <p:grpSp>
          <p:nvGrpSpPr>
            <p:cNvPr id="24" name="组合 23"/>
            <p:cNvGrpSpPr/>
            <p:nvPr/>
          </p:nvGrpSpPr>
          <p:grpSpPr>
            <a:xfrm>
              <a:off x="1975014" y="3988439"/>
              <a:ext cx="1526907" cy="411198"/>
              <a:chOff x="886455" y="800098"/>
              <a:chExt cx="1526907" cy="411198"/>
            </a:xfrm>
          </p:grpSpPr>
          <p:sp>
            <p:nvSpPr>
              <p:cNvPr id="26" name="流程图: 库存数据 25"/>
              <p:cNvSpPr/>
              <p:nvPr/>
            </p:nvSpPr>
            <p:spPr>
              <a:xfrm rot="10800000">
                <a:off x="886455" y="823976"/>
                <a:ext cx="1018992" cy="387320"/>
              </a:xfrm>
              <a:prstGeom prst="flowChartOnlineStorage">
                <a:avLst/>
              </a:prstGeom>
              <a:solidFill>
                <a:srgbClr val="996600"/>
              </a:solidFill>
              <a:ln w="25400" cap="flat" cmpd="sng" algn="ctr">
                <a:noFill/>
                <a:prstDash val="solid"/>
              </a:ln>
              <a:effectLst/>
            </p:spPr>
            <p:txBody>
              <a:bodyPr rtlCol="0" anchor="ctr"/>
              <a:lstStyle/>
              <a:p>
                <a:pPr algn="ctr" fontAlgn="base">
                  <a:spcBef>
                    <a:spcPct val="0"/>
                  </a:spcBef>
                  <a:spcAft>
                    <a:spcPct val="0"/>
                  </a:spcAft>
                  <a:buFont typeface="Arial" panose="020B0604020202020204" pitchFamily="34" charset="0"/>
                  <a:buNone/>
                  <a:defRPr/>
                </a:pPr>
                <a:endParaRPr lang="zh-CN" altLang="en-US" kern="0" dirty="0" smtClean="0">
                  <a:solidFill>
                    <a:prstClr val="white"/>
                  </a:solidFill>
                  <a:latin typeface="Times New Roman" panose="02020603050405020304"/>
                  <a:ea typeface="微软雅黑" panose="020B0503020204020204" pitchFamily="34" charset="-122"/>
                </a:endParaRPr>
              </a:p>
            </p:txBody>
          </p:sp>
          <p:sp>
            <p:nvSpPr>
              <p:cNvPr id="27" name="TextBox 26"/>
              <p:cNvSpPr txBox="1"/>
              <p:nvPr/>
            </p:nvSpPr>
            <p:spPr>
              <a:xfrm>
                <a:off x="984408" y="800098"/>
                <a:ext cx="1428954" cy="400110"/>
              </a:xfrm>
              <a:prstGeom prst="rect">
                <a:avLst/>
              </a:prstGeom>
              <a:noFill/>
            </p:spPr>
            <p:txBody>
              <a:bodyPr wrap="square" rtlCol="0">
                <a:spAutoFit/>
              </a:bodyPr>
              <a:lstStyle/>
              <a:p>
                <a:pPr fontAlgn="base">
                  <a:spcBef>
                    <a:spcPct val="0"/>
                  </a:spcBef>
                  <a:spcAft>
                    <a:spcPct val="0"/>
                  </a:spcAft>
                  <a:buFont typeface="Arial" panose="020B0604020202020204" pitchFamily="34" charset="0"/>
                  <a:buNone/>
                  <a:defRPr/>
                </a:pPr>
                <a:r>
                  <a:rPr lang="zh-CN" altLang="en-US" sz="2000" b="1" kern="0" dirty="0" smtClean="0">
                    <a:solidFill>
                      <a:prstClr val="white"/>
                    </a:solidFill>
                    <a:latin typeface="黑体" panose="02010609060101010101" pitchFamily="49" charset="-122"/>
                    <a:ea typeface="黑体" panose="02010609060101010101" pitchFamily="49" charset="-122"/>
                  </a:rPr>
                  <a:t>想一想</a:t>
                </a:r>
              </a:p>
            </p:txBody>
          </p:sp>
        </p:grpSp>
        <p:pic>
          <p:nvPicPr>
            <p:cNvPr id="25"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102" t="8041" r="13842" b="5246"/>
            <a:stretch>
              <a:fillRect/>
            </a:stretch>
          </p:blipFill>
          <p:spPr bwMode="auto">
            <a:xfrm>
              <a:off x="1745942" y="4008572"/>
              <a:ext cx="395789" cy="435721"/>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242" r="12570"/>
          <a:stretch>
            <a:fillRect/>
          </a:stretch>
        </p:blipFill>
        <p:spPr bwMode="auto">
          <a:xfrm rot="16200000">
            <a:off x="5491318" y="1921943"/>
            <a:ext cx="2227546" cy="1564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0051"/>
                                        </p:tgtEl>
                                        <p:attrNameLst>
                                          <p:attrName>style.visibility</p:attrName>
                                        </p:attrNameLst>
                                      </p:cBhvr>
                                      <p:to>
                                        <p:strVal val="visible"/>
                                      </p:to>
                                    </p:set>
                                    <p:animEffect transition="in" filter="checkerboard(across)">
                                      <p:cBhvr>
                                        <p:cTn id="7" dur="500"/>
                                        <p:tgtEl>
                                          <p:spTgt spid="1300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0054"/>
                                        </p:tgtEl>
                                        <p:attrNameLst>
                                          <p:attrName>style.visibility</p:attrName>
                                        </p:attrNameLst>
                                      </p:cBhvr>
                                      <p:to>
                                        <p:strVal val="visible"/>
                                      </p:to>
                                    </p:set>
                                    <p:anim calcmode="lin" valueType="num">
                                      <p:cBhvr additive="base">
                                        <p:cTn id="12" dur="500" fill="hold"/>
                                        <p:tgtEl>
                                          <p:spTgt spid="130054"/>
                                        </p:tgtEl>
                                        <p:attrNameLst>
                                          <p:attrName>ppt_x</p:attrName>
                                        </p:attrNameLst>
                                      </p:cBhvr>
                                      <p:tavLst>
                                        <p:tav tm="0">
                                          <p:val>
                                            <p:strVal val="#ppt_x"/>
                                          </p:val>
                                        </p:tav>
                                        <p:tav tm="100000">
                                          <p:val>
                                            <p:strVal val="#ppt_x"/>
                                          </p:val>
                                        </p:tav>
                                      </p:tavLst>
                                    </p:anim>
                                    <p:anim calcmode="lin" valueType="num">
                                      <p:cBhvr additive="base">
                                        <p:cTn id="13" dur="500" fill="hold"/>
                                        <p:tgtEl>
                                          <p:spTgt spid="1300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p:bldP spid="1300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extBox 2"/>
          <p:cNvSpPr txBox="1"/>
          <p:nvPr/>
        </p:nvSpPr>
        <p:spPr>
          <a:xfrm>
            <a:off x="93414" y="1197493"/>
            <a:ext cx="8822055" cy="1116965"/>
          </a:xfrm>
          <a:prstGeom prst="rect">
            <a:avLst/>
          </a:prstGeom>
          <a:noFill/>
          <a:ln w="9525">
            <a:noFill/>
          </a:ln>
        </p:spPr>
        <p:txBody>
          <a:bodyPr wrap="square">
            <a:spAutoFit/>
          </a:bodyPr>
          <a:lstStyle/>
          <a:p>
            <a:pPr>
              <a:lnSpc>
                <a:spcPts val="4000"/>
              </a:lnSpc>
            </a:pPr>
            <a:r>
              <a:rPr lang="zh-CN" altLang="en-US" sz="2400" b="1" dirty="0" smtClean="0">
                <a:latin typeface="Times New Roman" panose="02020603050405020304" charset="0"/>
                <a:ea typeface="宋体" panose="02010600030101010101" pitchFamily="2" charset="-122"/>
                <a:cs typeface="Times New Roman" panose="02020603050405020304" charset="0"/>
              </a:rPr>
              <a:t>        将</a:t>
            </a:r>
            <a:r>
              <a:rPr lang="zh-CN" altLang="en-US" sz="2400" b="1" dirty="0">
                <a:latin typeface="Times New Roman" panose="02020603050405020304" charset="0"/>
                <a:ea typeface="宋体" panose="02010600030101010101" pitchFamily="2" charset="-122"/>
                <a:cs typeface="Times New Roman" panose="02020603050405020304" charset="0"/>
              </a:rPr>
              <a:t>导线绕在圆筒上，做成</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螺线管</a:t>
            </a:r>
            <a:r>
              <a:rPr lang="zh-CN" altLang="en-US" sz="2400" b="1" dirty="0">
                <a:latin typeface="Times New Roman" panose="02020603050405020304" charset="0"/>
                <a:ea typeface="宋体" panose="02010600030101010101" pitchFamily="2" charset="-122"/>
                <a:cs typeface="Times New Roman" panose="02020603050405020304" charset="0"/>
              </a:rPr>
              <a:t>（也叫线圈）。通电后各圈导线磁场产生叠加，</a:t>
            </a:r>
            <a:r>
              <a:rPr lang="zh-CN" altLang="en-US" sz="2400" b="1" dirty="0">
                <a:solidFill>
                  <a:srgbClr val="FF0000"/>
                </a:solidFill>
                <a:latin typeface="Times New Roman" panose="02020603050405020304" charset="0"/>
                <a:ea typeface="宋体" panose="02010600030101010101" pitchFamily="2" charset="-122"/>
                <a:cs typeface="Times New Roman" panose="02020603050405020304" charset="0"/>
              </a:rPr>
              <a:t>磁场增强</a:t>
            </a:r>
            <a:r>
              <a:rPr lang="zh-CN" altLang="en-US" sz="2400" b="1" dirty="0">
                <a:latin typeface="Times New Roman" panose="02020603050405020304" charset="0"/>
                <a:ea typeface="宋体" panose="02010600030101010101" pitchFamily="2" charset="-122"/>
                <a:cs typeface="Times New Roman" panose="02020603050405020304" charset="0"/>
              </a:rPr>
              <a:t>。</a:t>
            </a:r>
          </a:p>
        </p:txBody>
      </p:sp>
      <p:grpSp>
        <p:nvGrpSpPr>
          <p:cNvPr id="2" name="组合 1"/>
          <p:cNvGrpSpPr/>
          <p:nvPr/>
        </p:nvGrpSpPr>
        <p:grpSpPr>
          <a:xfrm>
            <a:off x="832791" y="2378146"/>
            <a:ext cx="7343299" cy="2385060"/>
            <a:chOff x="1507" y="4855"/>
            <a:chExt cx="15419" cy="5008"/>
          </a:xfrm>
        </p:grpSpPr>
        <p:pic>
          <p:nvPicPr>
            <p:cNvPr id="34824" name="Picture 2" descr="http://ceshi.myqingfeng.com/sxdq/client/user/upimage/product_sxdq20090623173441TA5VR.jpg"/>
            <p:cNvPicPr>
              <a:picLocks noChangeAspect="1"/>
            </p:cNvPicPr>
            <p:nvPr/>
          </p:nvPicPr>
          <p:blipFill>
            <a:blip r:embed="rId2" cstate="print"/>
            <a:srcRect t="11667"/>
            <a:stretch>
              <a:fillRect/>
            </a:stretch>
          </p:blipFill>
          <p:spPr>
            <a:xfrm>
              <a:off x="1507" y="4855"/>
              <a:ext cx="4670" cy="3712"/>
            </a:xfrm>
            <a:prstGeom prst="rect">
              <a:avLst/>
            </a:prstGeom>
            <a:noFill/>
            <a:ln w="9525">
              <a:noFill/>
            </a:ln>
          </p:spPr>
        </p:pic>
        <p:pic>
          <p:nvPicPr>
            <p:cNvPr id="34825" name="Picture 8" descr="http://file.huitao.net/images/sp/bao/uploaded/i2/t1w.4axjvtitd1upjx.jpg"/>
            <p:cNvPicPr>
              <a:picLocks noChangeAspect="1"/>
            </p:cNvPicPr>
            <p:nvPr/>
          </p:nvPicPr>
          <p:blipFill>
            <a:blip r:embed="rId3" cstate="print"/>
            <a:srcRect l="27640" t="18094" b="15549"/>
            <a:stretch>
              <a:fillRect/>
            </a:stretch>
          </p:blipFill>
          <p:spPr>
            <a:xfrm>
              <a:off x="6538" y="5121"/>
              <a:ext cx="5011" cy="3446"/>
            </a:xfrm>
            <a:prstGeom prst="rect">
              <a:avLst/>
            </a:prstGeom>
            <a:noFill/>
            <a:ln w="9525">
              <a:noFill/>
            </a:ln>
          </p:spPr>
        </p:pic>
        <p:pic>
          <p:nvPicPr>
            <p:cNvPr id="34826" name="Picture 8" descr="pic_123790"/>
            <p:cNvPicPr>
              <a:picLocks noChangeAspect="1"/>
            </p:cNvPicPr>
            <p:nvPr/>
          </p:nvPicPr>
          <p:blipFill>
            <a:blip r:embed="rId4" cstate="print"/>
            <a:srcRect l="6975" t="74951" r="51100" b="16803"/>
            <a:stretch>
              <a:fillRect/>
            </a:stretch>
          </p:blipFill>
          <p:spPr>
            <a:xfrm>
              <a:off x="12034" y="4855"/>
              <a:ext cx="4658" cy="1575"/>
            </a:xfrm>
            <a:prstGeom prst="rect">
              <a:avLst/>
            </a:prstGeom>
            <a:noFill/>
            <a:ln w="9525">
              <a:noFill/>
            </a:ln>
          </p:spPr>
        </p:pic>
        <p:grpSp>
          <p:nvGrpSpPr>
            <p:cNvPr id="34827" name="组合 34826"/>
            <p:cNvGrpSpPr/>
            <p:nvPr/>
          </p:nvGrpSpPr>
          <p:grpSpPr>
            <a:xfrm>
              <a:off x="12651" y="7349"/>
              <a:ext cx="4275" cy="1989"/>
              <a:chOff x="0" y="0"/>
              <a:chExt cx="4897437" cy="2279131"/>
            </a:xfrm>
          </p:grpSpPr>
          <p:sp>
            <p:nvSpPr>
              <p:cNvPr id="34828" name="Rectangle 9"/>
              <p:cNvSpPr/>
              <p:nvPr/>
            </p:nvSpPr>
            <p:spPr>
              <a:xfrm>
                <a:off x="0" y="354531"/>
                <a:ext cx="4897437" cy="810358"/>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34829" name="未知"/>
              <p:cNvSpPr/>
              <p:nvPr/>
            </p:nvSpPr>
            <p:spPr>
              <a:xfrm flipV="1">
                <a:off x="1071468" y="16882"/>
                <a:ext cx="367308" cy="1553185"/>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34830" name="未知"/>
              <p:cNvSpPr/>
              <p:nvPr/>
            </p:nvSpPr>
            <p:spPr>
              <a:xfrm flipV="1">
                <a:off x="1530603" y="16882"/>
                <a:ext cx="367308" cy="1553185"/>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34831" name="未知"/>
              <p:cNvSpPr/>
              <p:nvPr/>
            </p:nvSpPr>
            <p:spPr>
              <a:xfrm flipV="1">
                <a:off x="3336533" y="16882"/>
                <a:ext cx="367308" cy="1553185"/>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34832" name="未知"/>
              <p:cNvSpPr/>
              <p:nvPr/>
            </p:nvSpPr>
            <p:spPr>
              <a:xfrm flipV="1">
                <a:off x="2908007" y="16882"/>
                <a:ext cx="367308" cy="1553185"/>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34833" name="未知"/>
              <p:cNvSpPr/>
              <p:nvPr/>
            </p:nvSpPr>
            <p:spPr>
              <a:xfrm flipV="1">
                <a:off x="2448872" y="16882"/>
                <a:ext cx="367308" cy="1553185"/>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34834" name="未知"/>
              <p:cNvSpPr/>
              <p:nvPr/>
            </p:nvSpPr>
            <p:spPr>
              <a:xfrm flipV="1">
                <a:off x="1989737" y="16882"/>
                <a:ext cx="367308" cy="1553185"/>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34835" name="未知"/>
              <p:cNvSpPr/>
              <p:nvPr/>
            </p:nvSpPr>
            <p:spPr>
              <a:xfrm flipV="1">
                <a:off x="3795667" y="16882"/>
                <a:ext cx="367308" cy="1553185"/>
              </a:xfrm>
              <a:custGeom>
                <a:avLst/>
                <a:gdLst/>
                <a:ahLst/>
                <a:cxnLst>
                  <a:cxn ang="0">
                    <a:pos x="0" y="176"/>
                  </a:cxn>
                  <a:cxn ang="0">
                    <a:pos x="48" y="80"/>
                  </a:cxn>
                  <a:cxn ang="0">
                    <a:pos x="96" y="656"/>
                  </a:cxn>
                  <a:cxn ang="0">
                    <a:pos x="144" y="560"/>
                  </a:cxn>
                </a:cxnLst>
                <a:rect l="0" t="0" r="0" b="0"/>
                <a:pathLst>
                  <a:path w="144" h="736">
                    <a:moveTo>
                      <a:pt x="0" y="176"/>
                    </a:moveTo>
                    <a:cubicBezTo>
                      <a:pt x="16" y="88"/>
                      <a:pt x="32" y="0"/>
                      <a:pt x="48" y="80"/>
                    </a:cubicBezTo>
                    <a:cubicBezTo>
                      <a:pt x="64" y="160"/>
                      <a:pt x="80" y="576"/>
                      <a:pt x="96" y="656"/>
                    </a:cubicBezTo>
                    <a:cubicBezTo>
                      <a:pt x="112" y="736"/>
                      <a:pt x="128" y="648"/>
                      <a:pt x="144" y="560"/>
                    </a:cubicBezTo>
                  </a:path>
                </a:pathLst>
              </a:custGeom>
              <a:noFill/>
              <a:ln w="50800" cap="flat" cmpd="sng">
                <a:solidFill>
                  <a:srgbClr val="FF00FF"/>
                </a:solidFill>
                <a:prstDash val="solid"/>
                <a:headEnd type="none" w="med" len="med"/>
                <a:tailEnd type="none" w="med" len="med"/>
              </a:ln>
            </p:spPr>
            <p:txBody>
              <a:bodyPr/>
              <a:lstStyle/>
              <a:p>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34836" name="未知"/>
              <p:cNvSpPr/>
              <p:nvPr/>
            </p:nvSpPr>
            <p:spPr>
              <a:xfrm>
                <a:off x="642942" y="0"/>
                <a:ext cx="244872" cy="1266184"/>
              </a:xfrm>
              <a:custGeom>
                <a:avLst/>
                <a:gdLst/>
                <a:ahLst/>
                <a:cxnLst>
                  <a:cxn ang="0">
                    <a:pos x="96" y="168"/>
                  </a:cxn>
                  <a:cxn ang="0">
                    <a:pos x="48" y="72"/>
                  </a:cxn>
                  <a:cxn ang="0">
                    <a:pos x="0" y="600"/>
                  </a:cxn>
                </a:cxnLst>
                <a:rect l="0" t="0" r="0" b="0"/>
                <a:pathLst>
                  <a:path w="96" h="600">
                    <a:moveTo>
                      <a:pt x="96" y="168"/>
                    </a:moveTo>
                    <a:cubicBezTo>
                      <a:pt x="80" y="84"/>
                      <a:pt x="64" y="0"/>
                      <a:pt x="48" y="72"/>
                    </a:cubicBezTo>
                    <a:cubicBezTo>
                      <a:pt x="32" y="144"/>
                      <a:pt x="8" y="512"/>
                      <a:pt x="0" y="600"/>
                    </a:cubicBezTo>
                  </a:path>
                </a:pathLst>
              </a:custGeom>
              <a:noFill/>
              <a:ln w="50800" cap="flat" cmpd="sng">
                <a:solidFill>
                  <a:srgbClr val="FF00FF"/>
                </a:solidFill>
                <a:prstDash val="solid"/>
                <a:headEnd type="none" w="med" len="med"/>
                <a:tailEnd type="none" w="med" len="med"/>
              </a:ln>
            </p:spPr>
            <p:txBody>
              <a:bodyPr/>
              <a:lstStyle/>
              <a:p>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34837" name="Line 22"/>
              <p:cNvSpPr/>
              <p:nvPr/>
            </p:nvSpPr>
            <p:spPr>
              <a:xfrm>
                <a:off x="642942" y="1164889"/>
                <a:ext cx="0" cy="1114242"/>
              </a:xfrm>
              <a:prstGeom prst="line">
                <a:avLst/>
              </a:prstGeom>
              <a:ln w="50800" cap="flat" cmpd="sng">
                <a:solidFill>
                  <a:srgbClr val="FF00FF"/>
                </a:solidFill>
                <a:prstDash val="solid"/>
                <a:headEnd type="none" w="med" len="med"/>
                <a:tailEnd type="none" w="med" len="med"/>
              </a:ln>
            </p:spPr>
          </p:sp>
          <p:sp>
            <p:nvSpPr>
              <p:cNvPr id="34838" name="Line 24"/>
              <p:cNvSpPr/>
              <p:nvPr/>
            </p:nvSpPr>
            <p:spPr>
              <a:xfrm>
                <a:off x="4285411" y="1164889"/>
                <a:ext cx="0" cy="1114242"/>
              </a:xfrm>
              <a:prstGeom prst="line">
                <a:avLst/>
              </a:prstGeom>
              <a:ln w="50800" cap="flat" cmpd="sng">
                <a:solidFill>
                  <a:srgbClr val="FF00FF"/>
                </a:solidFill>
                <a:prstDash val="solid"/>
                <a:headEnd type="none" w="med" len="med"/>
                <a:tailEnd type="none" w="med" len="med"/>
              </a:ln>
            </p:spPr>
          </p:sp>
        </p:grpSp>
        <p:sp>
          <p:nvSpPr>
            <p:cNvPr id="34839" name="TextBox 28"/>
            <p:cNvSpPr txBox="1"/>
            <p:nvPr/>
          </p:nvSpPr>
          <p:spPr>
            <a:xfrm>
              <a:off x="8118" y="8896"/>
              <a:ext cx="2312" cy="967"/>
            </a:xfrm>
            <a:prstGeom prst="rect">
              <a:avLst/>
            </a:prstGeom>
            <a:noFill/>
            <a:ln w="9525">
              <a:noFill/>
            </a:ln>
          </p:spPr>
          <p:txBody>
            <a:bodyPr wrap="none">
              <a:spAutoFit/>
            </a:bodyPr>
            <a:lstStyle/>
            <a:p>
              <a:r>
                <a:rPr lang="zh-CN" altLang="en-US" sz="2400" b="1" dirty="0">
                  <a:solidFill>
                    <a:schemeClr val="tx2"/>
                  </a:solidFill>
                  <a:latin typeface="Times New Roman" panose="02020603050405020304" charset="0"/>
                  <a:ea typeface="宋体" panose="02010600030101010101" pitchFamily="2" charset="-122"/>
                </a:rPr>
                <a:t>螺线管</a:t>
              </a:r>
            </a:p>
          </p:txBody>
        </p:sp>
      </p:grpSp>
      <p:grpSp>
        <p:nvGrpSpPr>
          <p:cNvPr id="3" name="组合 2"/>
          <p:cNvGrpSpPr/>
          <p:nvPr/>
        </p:nvGrpSpPr>
        <p:grpSpPr>
          <a:xfrm>
            <a:off x="2562603" y="571500"/>
            <a:ext cx="4540885" cy="463550"/>
            <a:chOff x="4360" y="888"/>
            <a:chExt cx="7151" cy="730"/>
          </a:xfrm>
        </p:grpSpPr>
        <p:grpSp>
          <p:nvGrpSpPr>
            <p:cNvPr id="8200" name="组合 18"/>
            <p:cNvGrpSpPr/>
            <p:nvPr/>
          </p:nvGrpSpPr>
          <p:grpSpPr bwMode="auto">
            <a:xfrm>
              <a:off x="4360" y="946"/>
              <a:ext cx="2343" cy="672"/>
              <a:chOff x="2004695" y="686607"/>
              <a:chExt cx="1983740" cy="570436"/>
            </a:xfrm>
          </p:grpSpPr>
          <p:sp>
            <p:nvSpPr>
              <p:cNvPr id="4" name="圆角矩形 3"/>
              <p:cNvSpPr/>
              <p:nvPr/>
            </p:nvSpPr>
            <p:spPr>
              <a:xfrm>
                <a:off x="2005542" y="686607"/>
                <a:ext cx="1893147" cy="555157"/>
              </a:xfrm>
              <a:prstGeom prst="roundRect">
                <a:avLst/>
              </a:prstGeom>
              <a:solidFill>
                <a:srgbClr val="F07474">
                  <a:lumMod val="75000"/>
                </a:srgbClr>
              </a:solidFill>
              <a:ln w="25400" cap="flat" cmpd="sng" algn="ctr">
                <a:noFill/>
                <a:prstDash val="solid"/>
              </a:ln>
              <a:effectLst/>
            </p:spPr>
            <p:txBody>
              <a:bodyPr anchor="ctr"/>
              <a:lstStyle/>
              <a:p>
                <a:pPr algn="ctr" eaLnBrk="0" fontAlgn="auto" hangingPunct="0">
                  <a:spcBef>
                    <a:spcPts val="0"/>
                  </a:spcBef>
                  <a:spcAft>
                    <a:spcPts val="0"/>
                  </a:spcAft>
                  <a:defRPr/>
                </a:pPr>
                <a:endParaRPr kumimoji="1" lang="zh-CN" altLang="en-US" sz="100"/>
              </a:p>
            </p:txBody>
          </p:sp>
          <p:sp>
            <p:nvSpPr>
              <p:cNvPr id="30737" name="矩形 1"/>
              <p:cNvSpPr>
                <a:spLocks noChangeArrowheads="1"/>
              </p:cNvSpPr>
              <p:nvPr/>
            </p:nvSpPr>
            <p:spPr bwMode="auto">
              <a:xfrm>
                <a:off x="2004695" y="740934"/>
                <a:ext cx="1983740" cy="516109"/>
              </a:xfrm>
              <a:prstGeom prst="rect">
                <a:avLst/>
              </a:prstGeom>
              <a:noFill/>
              <a:ln w="9525">
                <a:noFill/>
                <a:miter lim="800000"/>
              </a:ln>
            </p:spPr>
            <p:txBody>
              <a:bodyPr wrap="square">
                <a:spAutoFit/>
              </a:bodyPr>
              <a:lstStyle/>
              <a:p>
                <a:pPr algn="ctr">
                  <a:lnSpc>
                    <a:spcPct val="80000"/>
                  </a:lnSpc>
                </a:pPr>
                <a:r>
                  <a:rPr lang="zh-CN" altLang="en-US" sz="2400" dirty="0">
                    <a:solidFill>
                      <a:sysClr val="window" lastClr="FFFFFF"/>
                    </a:solidFill>
                    <a:latin typeface="Times New Roman" panose="02020603050405020304" charset="0"/>
                    <a:ea typeface="黑体" panose="02010609060101010101" pitchFamily="49" charset="-122"/>
                  </a:rPr>
                  <a:t>知识点 </a:t>
                </a:r>
                <a:r>
                  <a:rPr lang="en-US" altLang="zh-CN" sz="2400" b="1" dirty="0">
                    <a:solidFill>
                      <a:sysClr val="window" lastClr="FFFFFF"/>
                    </a:solidFill>
                    <a:latin typeface="Times New Roman" panose="02020603050405020304" charset="0"/>
                    <a:ea typeface="黑体" panose="02010609060101010101" pitchFamily="49" charset="-122"/>
                  </a:rPr>
                  <a:t>2</a:t>
                </a:r>
                <a:endParaRPr lang="zh-CN" altLang="en-US" sz="2400" b="1" dirty="0">
                  <a:solidFill>
                    <a:sysClr val="window" lastClr="FFFFFF"/>
                  </a:solidFill>
                  <a:latin typeface="Times New Roman" panose="02020603050405020304" charset="0"/>
                  <a:ea typeface="黑体" panose="02010609060101010101" pitchFamily="49" charset="-122"/>
                </a:endParaRPr>
              </a:p>
            </p:txBody>
          </p:sp>
        </p:grpSp>
        <p:sp>
          <p:nvSpPr>
            <p:cNvPr id="11" name="矩形 4"/>
            <p:cNvSpPr>
              <a:spLocks noChangeArrowheads="1"/>
            </p:cNvSpPr>
            <p:nvPr/>
          </p:nvSpPr>
          <p:spPr bwMode="auto">
            <a:xfrm>
              <a:off x="7026" y="888"/>
              <a:ext cx="4485" cy="725"/>
            </a:xfrm>
            <a:prstGeom prst="rect">
              <a:avLst/>
            </a:prstGeom>
            <a:noFill/>
            <a:ln w="9525">
              <a:noFill/>
              <a:miter lim="800000"/>
            </a:ln>
          </p:spPr>
          <p:txBody>
            <a:bodyPr wrap="square">
              <a:spAutoFit/>
            </a:bodyPr>
            <a:lstStyle/>
            <a:p>
              <a:pPr>
                <a:defRPr/>
              </a:pPr>
              <a:r>
                <a:rPr lang="zh-CN" altLang="en-US" sz="2400" b="1" dirty="0">
                  <a:solidFill>
                    <a:schemeClr val="tx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通电螺线管的磁场</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hlinkClick r:id="rId3" action="ppaction://hlinkfile"/>
          </p:cNvPr>
          <p:cNvPicPr>
            <a:picLocks noChangeAspect="1"/>
          </p:cNvPicPr>
          <p:nvPr/>
        </p:nvPicPr>
        <p:blipFill>
          <a:blip r:embed="rId4" cstate="print"/>
          <a:stretch>
            <a:fillRect/>
          </a:stretch>
        </p:blipFill>
        <p:spPr>
          <a:xfrm>
            <a:off x="1275876" y="1365490"/>
            <a:ext cx="3470239" cy="1986444"/>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10" name="图片 9"/>
          <p:cNvPicPr>
            <a:picLocks noChangeAspect="1"/>
          </p:cNvPicPr>
          <p:nvPr/>
        </p:nvPicPr>
        <p:blipFill>
          <a:blip r:embed="rId5" cstate="print"/>
          <a:srcRect t="7393" b="13718"/>
          <a:stretch>
            <a:fillRect/>
          </a:stretch>
        </p:blipFill>
        <p:spPr>
          <a:xfrm>
            <a:off x="5296132" y="1385404"/>
            <a:ext cx="3336198" cy="1751174"/>
          </a:xfrm>
          <a:prstGeom prst="rect">
            <a:avLst/>
          </a:prstGeom>
        </p:spPr>
      </p:pic>
      <p:sp>
        <p:nvSpPr>
          <p:cNvPr id="11" name="文本框 10"/>
          <p:cNvSpPr txBox="1"/>
          <p:nvPr/>
        </p:nvSpPr>
        <p:spPr>
          <a:xfrm>
            <a:off x="661054" y="3542673"/>
            <a:ext cx="7971276" cy="1337945"/>
          </a:xfrm>
          <a:prstGeom prst="rect">
            <a:avLst/>
          </a:prstGeom>
          <a:noFill/>
        </p:spPr>
        <p:txBody>
          <a:bodyPr wrap="square" rtlCol="0">
            <a:spAutoFit/>
            <a:scene3d>
              <a:camera prst="orthographicFront"/>
              <a:lightRig rig="threePt" dir="t"/>
            </a:scene3d>
          </a:bodyPr>
          <a:lstStyle/>
          <a:p>
            <a:pPr>
              <a:lnSpc>
                <a:spcPct val="150000"/>
              </a:lnSpc>
            </a:pPr>
            <a:r>
              <a:rPr lang="zh-CN" altLang="en-US" sz="2700" b="1" dirty="0" smtClean="0">
                <a:latin typeface="Times New Roman" panose="02020603050405020304" charset="0"/>
                <a:ea typeface="宋体" panose="02010600030101010101" pitchFamily="2" charset="-122"/>
                <a:cs typeface="Times New Roman" panose="02020603050405020304" charset="0"/>
              </a:rPr>
              <a:t>         通</a:t>
            </a:r>
            <a:r>
              <a:rPr lang="zh-CN" altLang="en-US" sz="2700" b="1" dirty="0">
                <a:latin typeface="Times New Roman" panose="02020603050405020304" charset="0"/>
                <a:ea typeface="宋体" panose="02010600030101010101" pitchFamily="2" charset="-122"/>
                <a:cs typeface="Times New Roman" panose="02020603050405020304" charset="0"/>
              </a:rPr>
              <a:t>电螺线管外部的磁场与条形磁体周围的磁场相似</a:t>
            </a:r>
            <a:r>
              <a:rPr lang="zh-CN" altLang="en-US" sz="2700" b="1" dirty="0" smtClean="0">
                <a:latin typeface="Times New Roman" panose="02020603050405020304" charset="0"/>
                <a:ea typeface="宋体" panose="02010600030101010101" pitchFamily="2" charset="-122"/>
                <a:cs typeface="Times New Roman" panose="02020603050405020304" charset="0"/>
                <a:sym typeface="+mn-ea"/>
              </a:rPr>
              <a:t>，</a:t>
            </a:r>
            <a:r>
              <a:rPr lang="zh-CN" altLang="en-US" sz="2700" b="1" u="sng" dirty="0">
                <a:solidFill>
                  <a:srgbClr val="0000FF"/>
                </a:solidFill>
                <a:latin typeface="Times New Roman" panose="02020603050405020304" charset="0"/>
                <a:ea typeface="宋体" panose="02010600030101010101" pitchFamily="2" charset="-122"/>
                <a:cs typeface="Times New Roman" panose="02020603050405020304" charset="0"/>
                <a:sym typeface="+mn-ea"/>
              </a:rPr>
              <a:t>它的两端相当于条形磁体的两</a:t>
            </a:r>
            <a:r>
              <a:rPr lang="zh-CN" altLang="en-US" sz="2700" b="1" u="sng" dirty="0" smtClean="0">
                <a:solidFill>
                  <a:srgbClr val="0000FF"/>
                </a:solidFill>
                <a:latin typeface="Times New Roman" panose="02020603050405020304" charset="0"/>
                <a:ea typeface="宋体" panose="02010600030101010101" pitchFamily="2" charset="-122"/>
                <a:cs typeface="Times New Roman" panose="02020603050405020304" charset="0"/>
                <a:sym typeface="+mn-ea"/>
              </a:rPr>
              <a:t>极</a:t>
            </a:r>
            <a:r>
              <a:rPr lang="zh-CN" altLang="en-US" sz="2700" b="1" u="sng" dirty="0">
                <a:solidFill>
                  <a:srgbClr val="0000FF"/>
                </a:solidFill>
                <a:latin typeface="Times New Roman" panose="02020603050405020304" charset="0"/>
                <a:ea typeface="宋体" panose="02010600030101010101" pitchFamily="2" charset="-122"/>
                <a:cs typeface="Times New Roman" panose="02020603050405020304" charset="0"/>
                <a:sym typeface="+mn-ea"/>
              </a:rPr>
              <a:t>。</a:t>
            </a:r>
            <a:endParaRPr lang="en-US" altLang="zh-CN" sz="2700" b="1" u="sng" dirty="0">
              <a:solidFill>
                <a:srgbClr val="0000FF"/>
              </a:solidFill>
              <a:latin typeface="Times New Roman" panose="02020603050405020304" charset="0"/>
              <a:ea typeface="宋体" panose="02010600030101010101" pitchFamily="2" charset="-122"/>
              <a:cs typeface="Times New Roman" panose="02020603050405020304" charset="0"/>
              <a:sym typeface="+mn-ea"/>
            </a:endParaRPr>
          </a:p>
        </p:txBody>
      </p:sp>
      <p:grpSp>
        <p:nvGrpSpPr>
          <p:cNvPr id="77" name="组合 76"/>
          <p:cNvGrpSpPr/>
          <p:nvPr/>
        </p:nvGrpSpPr>
        <p:grpSpPr>
          <a:xfrm>
            <a:off x="2531285" y="537487"/>
            <a:ext cx="3616166" cy="461665"/>
            <a:chOff x="1694657" y="526214"/>
            <a:chExt cx="5194591" cy="461665"/>
          </a:xfrm>
        </p:grpSpPr>
        <p:grpSp>
          <p:nvGrpSpPr>
            <p:cNvPr id="78" name="组合 77"/>
            <p:cNvGrpSpPr/>
            <p:nvPr/>
          </p:nvGrpSpPr>
          <p:grpSpPr>
            <a:xfrm>
              <a:off x="1694657" y="560718"/>
              <a:ext cx="5194591" cy="424671"/>
              <a:chOff x="2207571" y="552091"/>
              <a:chExt cx="3663121" cy="424671"/>
            </a:xfrm>
          </p:grpSpPr>
          <p:sp>
            <p:nvSpPr>
              <p:cNvPr id="80" name="圆角矩形 79"/>
              <p:cNvSpPr/>
              <p:nvPr/>
            </p:nvSpPr>
            <p:spPr>
              <a:xfrm>
                <a:off x="2235993" y="552091"/>
                <a:ext cx="3612715" cy="133709"/>
              </a:xfrm>
              <a:prstGeom prst="roundRect">
                <a:avLst/>
              </a:prstGeom>
              <a:grpFill/>
              <a:ln w="57150">
                <a:solidFill>
                  <a:srgbClr val="92D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235992" y="704490"/>
                <a:ext cx="3612715" cy="272272"/>
              </a:xfrm>
              <a:prstGeom prst="roundRect">
                <a:avLst/>
              </a:prstGeom>
              <a:grpFill/>
              <a:ln w="57150">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207571" y="577970"/>
                <a:ext cx="3663121" cy="372914"/>
              </a:xfrm>
              <a:prstGeom prst="roundRect">
                <a:avLst/>
              </a:prstGeom>
              <a:solidFill>
                <a:schemeClr val="bg1">
                  <a:lumMod val="85000"/>
                </a:schemeClr>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矩形 78"/>
            <p:cNvSpPr/>
            <p:nvPr/>
          </p:nvSpPr>
          <p:spPr>
            <a:xfrm>
              <a:off x="2352582" y="526214"/>
              <a:ext cx="4003688" cy="461665"/>
            </a:xfrm>
            <a:prstGeom prst="rect">
              <a:avLst/>
            </a:prstGeom>
          </p:spPr>
          <p:txBody>
            <a:bodyPr wrap="square">
              <a:spAutoFit/>
            </a:bodyPr>
            <a:lstStyle/>
            <a:p>
              <a:r>
                <a:rPr lang="zh-CN" altLang="en-US" sz="2400" b="1" dirty="0">
                  <a:solidFill>
                    <a:prstClr val="black"/>
                  </a:solidFill>
                  <a:latin typeface="黑体" panose="02010609060101010101" pitchFamily="49" charset="-122"/>
                  <a:ea typeface="黑体" panose="02010609060101010101" pitchFamily="49" charset="-122"/>
                  <a:cs typeface="Times New Roman" panose="02020603050405020304" charset="0"/>
                </a:rPr>
                <a:t>通电螺线管的磁场</a:t>
              </a:r>
            </a:p>
          </p:txBody>
        </p:sp>
      </p:grpSp>
      <p:grpSp>
        <p:nvGrpSpPr>
          <p:cNvPr id="83" name="组合 82"/>
          <p:cNvGrpSpPr/>
          <p:nvPr/>
        </p:nvGrpSpPr>
        <p:grpSpPr>
          <a:xfrm>
            <a:off x="138171" y="1224844"/>
            <a:ext cx="1056035" cy="2309297"/>
            <a:chOff x="464930" y="1150512"/>
            <a:chExt cx="837045" cy="2309297"/>
          </a:xfrm>
        </p:grpSpPr>
        <p:sp>
          <p:nvSpPr>
            <p:cNvPr id="84" name="右箭头标注 18"/>
            <p:cNvSpPr/>
            <p:nvPr/>
          </p:nvSpPr>
          <p:spPr>
            <a:xfrm>
              <a:off x="464930" y="1150512"/>
              <a:ext cx="837045" cy="2267737"/>
            </a:xfrm>
            <a:prstGeom prst="rightArrowCallou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defRPr/>
              </a:pPr>
              <a:endParaRPr lang="zh-CN" altLang="en-US" dirty="0">
                <a:solidFill>
                  <a:srgbClr val="FFFFFF"/>
                </a:solidFill>
                <a:latin typeface="Arial" panose="020B0604020202020204"/>
                <a:ea typeface="黑体" panose="02010609060101010101" pitchFamily="49" charset="-122"/>
              </a:endParaRPr>
            </a:p>
          </p:txBody>
        </p:sp>
        <p:pic>
          <p:nvPicPr>
            <p:cNvPr id="8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6630" y="1162175"/>
              <a:ext cx="395520" cy="42949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6" name="TextBox 20"/>
            <p:cNvSpPr txBox="1"/>
            <p:nvPr/>
          </p:nvSpPr>
          <p:spPr>
            <a:xfrm>
              <a:off x="478107" y="1551996"/>
              <a:ext cx="536696" cy="1907813"/>
            </a:xfrm>
            <a:prstGeom prst="rect">
              <a:avLst/>
            </a:prstGeom>
            <a:noFill/>
          </p:spPr>
          <p:txBody>
            <a:bodyPr vert="eaVert" wrap="square" rtlCol="0">
              <a:spAutoFit/>
            </a:bodyPr>
            <a:lstStyle/>
            <a:p>
              <a:pPr algn="ctr" defTabSz="685165">
                <a:defRPr/>
              </a:pPr>
              <a:r>
                <a:rPr lang="zh-CN" altLang="en-US" sz="1600" b="1" spc="300" dirty="0">
                  <a:solidFill>
                    <a:srgbClr val="000000"/>
                  </a:solidFill>
                  <a:latin typeface="黑体" panose="02010609060101010101" pitchFamily="49" charset="-122"/>
                  <a:ea typeface="黑体" panose="02010609060101010101" pitchFamily="49" charset="-122"/>
                </a:rPr>
                <a:t>点击图片认识通电螺线管的磁场</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4" name="组合 10243"/>
          <p:cNvGrpSpPr/>
          <p:nvPr/>
        </p:nvGrpSpPr>
        <p:grpSpPr>
          <a:xfrm>
            <a:off x="483870" y="1536700"/>
            <a:ext cx="3922395" cy="2856865"/>
            <a:chOff x="0" y="52"/>
            <a:chExt cx="3264" cy="2754"/>
          </a:xfrm>
        </p:grpSpPr>
        <p:pic>
          <p:nvPicPr>
            <p:cNvPr id="3" name="图片 2" descr="Image7"/>
            <p:cNvPicPr>
              <a:picLocks noChangeAspect="1"/>
            </p:cNvPicPr>
            <p:nvPr/>
          </p:nvPicPr>
          <p:blipFill>
            <a:blip r:embed="rId3" cstate="print">
              <a:lum contrast="24000"/>
            </a:blip>
            <a:srcRect l="9195" t="7339" r="54024" b="26605"/>
            <a:stretch>
              <a:fillRect/>
            </a:stretch>
          </p:blipFill>
          <p:spPr>
            <a:xfrm>
              <a:off x="0" y="52"/>
              <a:ext cx="3264" cy="2754"/>
            </a:xfrm>
            <a:prstGeom prst="rect">
              <a:avLst/>
            </a:prstGeom>
            <a:noFill/>
            <a:ln w="9525">
              <a:noFill/>
            </a:ln>
          </p:spPr>
        </p:pic>
        <p:grpSp>
          <p:nvGrpSpPr>
            <p:cNvPr id="10246" name="组合 10245"/>
            <p:cNvGrpSpPr/>
            <p:nvPr/>
          </p:nvGrpSpPr>
          <p:grpSpPr>
            <a:xfrm>
              <a:off x="1110" y="877"/>
              <a:ext cx="1058" cy="264"/>
              <a:chOff x="0" y="0"/>
              <a:chExt cx="1058" cy="264"/>
            </a:xfrm>
          </p:grpSpPr>
          <p:sp>
            <p:nvSpPr>
              <p:cNvPr id="10247" name="直接连接符 10246"/>
              <p:cNvSpPr/>
              <p:nvPr/>
            </p:nvSpPr>
            <p:spPr>
              <a:xfrm rot="-1061063" flipV="1">
                <a:off x="328" y="24"/>
                <a:ext cx="1" cy="240"/>
              </a:xfrm>
              <a:prstGeom prst="line">
                <a:avLst/>
              </a:prstGeom>
              <a:ln w="38100" cap="flat" cmpd="sng">
                <a:solidFill>
                  <a:srgbClr val="0000FF"/>
                </a:solidFill>
                <a:prstDash val="solid"/>
                <a:headEnd type="none" w="med" len="med"/>
                <a:tailEnd type="triangle" w="med" len="med"/>
              </a:ln>
            </p:spPr>
          </p:sp>
          <p:sp>
            <p:nvSpPr>
              <p:cNvPr id="10248" name="直接连接符 10247"/>
              <p:cNvSpPr/>
              <p:nvPr/>
            </p:nvSpPr>
            <p:spPr>
              <a:xfrm rot="-1061063" flipV="1">
                <a:off x="649" y="16"/>
                <a:ext cx="1" cy="240"/>
              </a:xfrm>
              <a:prstGeom prst="line">
                <a:avLst/>
              </a:prstGeom>
              <a:ln w="38100" cap="flat" cmpd="sng">
                <a:solidFill>
                  <a:srgbClr val="0000FF"/>
                </a:solidFill>
                <a:prstDash val="solid"/>
                <a:headEnd type="none" w="med" len="med"/>
                <a:tailEnd type="triangle" w="med" len="med"/>
              </a:ln>
            </p:spPr>
          </p:sp>
          <p:sp>
            <p:nvSpPr>
              <p:cNvPr id="10249" name="直接连接符 10248"/>
              <p:cNvSpPr/>
              <p:nvPr/>
            </p:nvSpPr>
            <p:spPr>
              <a:xfrm rot="-1061063" flipV="1">
                <a:off x="1057" y="0"/>
                <a:ext cx="1" cy="240"/>
              </a:xfrm>
              <a:prstGeom prst="line">
                <a:avLst/>
              </a:prstGeom>
              <a:ln w="38100" cap="flat" cmpd="sng">
                <a:solidFill>
                  <a:srgbClr val="0000FF"/>
                </a:solidFill>
                <a:prstDash val="solid"/>
                <a:headEnd type="none" w="med" len="med"/>
                <a:tailEnd type="triangle" w="med" len="med"/>
              </a:ln>
            </p:spPr>
          </p:sp>
          <p:sp>
            <p:nvSpPr>
              <p:cNvPr id="10250" name="直接连接符 10249"/>
              <p:cNvSpPr/>
              <p:nvPr/>
            </p:nvSpPr>
            <p:spPr>
              <a:xfrm rot="-1061063" flipV="1">
                <a:off x="0" y="8"/>
                <a:ext cx="1" cy="240"/>
              </a:xfrm>
              <a:prstGeom prst="line">
                <a:avLst/>
              </a:prstGeom>
              <a:ln w="38100" cap="flat" cmpd="sng">
                <a:solidFill>
                  <a:srgbClr val="0000FF"/>
                </a:solidFill>
                <a:prstDash val="solid"/>
                <a:headEnd type="none" w="med" len="med"/>
                <a:tailEnd type="triangle" w="med" len="med"/>
              </a:ln>
            </p:spPr>
          </p:sp>
        </p:grpSp>
        <p:grpSp>
          <p:nvGrpSpPr>
            <p:cNvPr id="10251" name="组合 10250"/>
            <p:cNvGrpSpPr/>
            <p:nvPr/>
          </p:nvGrpSpPr>
          <p:grpSpPr>
            <a:xfrm>
              <a:off x="96" y="240"/>
              <a:ext cx="2968" cy="1536"/>
              <a:chOff x="0" y="0"/>
              <a:chExt cx="2968" cy="1536"/>
            </a:xfrm>
          </p:grpSpPr>
          <p:grpSp>
            <p:nvGrpSpPr>
              <p:cNvPr id="10252" name="组合 10251"/>
              <p:cNvGrpSpPr/>
              <p:nvPr/>
            </p:nvGrpSpPr>
            <p:grpSpPr>
              <a:xfrm>
                <a:off x="1296" y="1440"/>
                <a:ext cx="376" cy="96"/>
                <a:chOff x="0" y="0"/>
                <a:chExt cx="376" cy="96"/>
              </a:xfrm>
            </p:grpSpPr>
            <p:sp>
              <p:nvSpPr>
                <p:cNvPr id="10253" name="等腰三角形 10252"/>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54" name="等腰三角形 10253"/>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55" name="组合 10254"/>
              <p:cNvGrpSpPr/>
              <p:nvPr/>
            </p:nvGrpSpPr>
            <p:grpSpPr>
              <a:xfrm>
                <a:off x="1296" y="0"/>
                <a:ext cx="376" cy="96"/>
                <a:chOff x="0" y="0"/>
                <a:chExt cx="376" cy="96"/>
              </a:xfrm>
            </p:grpSpPr>
            <p:sp>
              <p:nvSpPr>
                <p:cNvPr id="10256" name="等腰三角形 10255"/>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57" name="等腰三角形 10256"/>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58" name="组合 10257"/>
              <p:cNvGrpSpPr/>
              <p:nvPr/>
            </p:nvGrpSpPr>
            <p:grpSpPr>
              <a:xfrm flipH="1">
                <a:off x="2592" y="720"/>
                <a:ext cx="376" cy="96"/>
                <a:chOff x="0" y="0"/>
                <a:chExt cx="376" cy="96"/>
              </a:xfrm>
            </p:grpSpPr>
            <p:sp>
              <p:nvSpPr>
                <p:cNvPr id="10259" name="等腰三角形 10258"/>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60" name="等腰三角形 10259"/>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61" name="组合 10260"/>
              <p:cNvGrpSpPr/>
              <p:nvPr/>
            </p:nvGrpSpPr>
            <p:grpSpPr>
              <a:xfrm flipH="1">
                <a:off x="0" y="720"/>
                <a:ext cx="376" cy="96"/>
                <a:chOff x="0" y="0"/>
                <a:chExt cx="376" cy="96"/>
              </a:xfrm>
            </p:grpSpPr>
            <p:sp>
              <p:nvSpPr>
                <p:cNvPr id="10262" name="等腰三角形 10261"/>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63" name="等腰三角形 10262"/>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64" name="组合 10263"/>
              <p:cNvGrpSpPr/>
              <p:nvPr/>
            </p:nvGrpSpPr>
            <p:grpSpPr>
              <a:xfrm rot="8918371" flipH="1">
                <a:off x="480" y="144"/>
                <a:ext cx="376" cy="96"/>
                <a:chOff x="0" y="0"/>
                <a:chExt cx="376" cy="96"/>
              </a:xfrm>
            </p:grpSpPr>
            <p:sp>
              <p:nvSpPr>
                <p:cNvPr id="10265" name="等腰三角形 10264"/>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66" name="等腰三角形 10265"/>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67" name="组合 10266"/>
              <p:cNvGrpSpPr/>
              <p:nvPr/>
            </p:nvGrpSpPr>
            <p:grpSpPr>
              <a:xfrm rot="8918371" flipH="1">
                <a:off x="2136" y="1320"/>
                <a:ext cx="376" cy="96"/>
                <a:chOff x="0" y="0"/>
                <a:chExt cx="376" cy="96"/>
              </a:xfrm>
            </p:grpSpPr>
            <p:sp>
              <p:nvSpPr>
                <p:cNvPr id="10268" name="等腰三角形 10267"/>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69" name="等腰三角形 10268"/>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70" name="组合 10269"/>
              <p:cNvGrpSpPr/>
              <p:nvPr/>
            </p:nvGrpSpPr>
            <p:grpSpPr>
              <a:xfrm rot="12888350" flipH="1">
                <a:off x="480" y="1312"/>
                <a:ext cx="376" cy="96"/>
                <a:chOff x="0" y="0"/>
                <a:chExt cx="376" cy="96"/>
              </a:xfrm>
            </p:grpSpPr>
            <p:sp>
              <p:nvSpPr>
                <p:cNvPr id="10271" name="等腰三角形 10270"/>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72" name="等腰三角形 10271"/>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73" name="组合 10272"/>
              <p:cNvGrpSpPr/>
              <p:nvPr/>
            </p:nvGrpSpPr>
            <p:grpSpPr>
              <a:xfrm rot="12888350" flipH="1">
                <a:off x="2160" y="144"/>
                <a:ext cx="376" cy="96"/>
                <a:chOff x="0" y="0"/>
                <a:chExt cx="376" cy="96"/>
              </a:xfrm>
            </p:grpSpPr>
            <p:sp>
              <p:nvSpPr>
                <p:cNvPr id="10274" name="等腰三角形 10273"/>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75" name="等腰三角形 10274"/>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sp>
          <p:nvSpPr>
            <p:cNvPr id="10276" name="直接连接符 10275"/>
            <p:cNvSpPr/>
            <p:nvPr/>
          </p:nvSpPr>
          <p:spPr>
            <a:xfrm>
              <a:off x="2098" y="2438"/>
              <a:ext cx="225" cy="149"/>
            </a:xfrm>
            <a:prstGeom prst="line">
              <a:avLst/>
            </a:prstGeom>
            <a:ln w="57150" cap="flat" cmpd="sng">
              <a:solidFill>
                <a:srgbClr val="0000FF"/>
              </a:solidFill>
              <a:prstDash val="solid"/>
              <a:headEnd type="none" w="med" len="med"/>
              <a:tailEnd type="none" w="med" len="med"/>
            </a:ln>
          </p:spPr>
        </p:sp>
      </p:grpSp>
      <p:grpSp>
        <p:nvGrpSpPr>
          <p:cNvPr id="10277" name="组合 10276"/>
          <p:cNvGrpSpPr/>
          <p:nvPr/>
        </p:nvGrpSpPr>
        <p:grpSpPr>
          <a:xfrm>
            <a:off x="4834467" y="1537594"/>
            <a:ext cx="3654333" cy="2855391"/>
            <a:chOff x="0" y="0"/>
            <a:chExt cx="2880" cy="2433"/>
          </a:xfrm>
        </p:grpSpPr>
        <p:pic>
          <p:nvPicPr>
            <p:cNvPr id="10278" name="图片 10277" descr="Image7"/>
            <p:cNvPicPr>
              <a:picLocks noChangeAspect="1"/>
            </p:cNvPicPr>
            <p:nvPr/>
          </p:nvPicPr>
          <p:blipFill>
            <a:blip r:embed="rId3" cstate="print">
              <a:lum contrast="24000"/>
            </a:blip>
            <a:srcRect l="57469" t="9280" r="6897" b="26659"/>
            <a:stretch>
              <a:fillRect/>
            </a:stretch>
          </p:blipFill>
          <p:spPr>
            <a:xfrm>
              <a:off x="0" y="0"/>
              <a:ext cx="2880" cy="2433"/>
            </a:xfrm>
            <a:prstGeom prst="rect">
              <a:avLst/>
            </a:prstGeom>
            <a:noFill/>
            <a:ln w="9525">
              <a:noFill/>
            </a:ln>
          </p:spPr>
        </p:pic>
        <p:grpSp>
          <p:nvGrpSpPr>
            <p:cNvPr id="10279" name="组合 10278"/>
            <p:cNvGrpSpPr/>
            <p:nvPr/>
          </p:nvGrpSpPr>
          <p:grpSpPr>
            <a:xfrm>
              <a:off x="32" y="153"/>
              <a:ext cx="2728" cy="1392"/>
              <a:chOff x="0" y="0"/>
              <a:chExt cx="2728" cy="1392"/>
            </a:xfrm>
          </p:grpSpPr>
          <p:grpSp>
            <p:nvGrpSpPr>
              <p:cNvPr id="10280" name="组合 10279"/>
              <p:cNvGrpSpPr/>
              <p:nvPr/>
            </p:nvGrpSpPr>
            <p:grpSpPr>
              <a:xfrm flipH="1">
                <a:off x="1184" y="1296"/>
                <a:ext cx="376" cy="96"/>
                <a:chOff x="0" y="0"/>
                <a:chExt cx="376" cy="96"/>
              </a:xfrm>
            </p:grpSpPr>
            <p:sp>
              <p:nvSpPr>
                <p:cNvPr id="10281" name="等腰三角形 10280"/>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82" name="等腰三角形 10281"/>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83" name="组合 10282"/>
              <p:cNvGrpSpPr/>
              <p:nvPr/>
            </p:nvGrpSpPr>
            <p:grpSpPr>
              <a:xfrm flipH="1">
                <a:off x="1200" y="0"/>
                <a:ext cx="376" cy="96"/>
                <a:chOff x="0" y="0"/>
                <a:chExt cx="376" cy="96"/>
              </a:xfrm>
            </p:grpSpPr>
            <p:sp>
              <p:nvSpPr>
                <p:cNvPr id="10284" name="等腰三角形 10283"/>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85" name="等腰三角形 10284"/>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86" name="组合 10285"/>
              <p:cNvGrpSpPr/>
              <p:nvPr/>
            </p:nvGrpSpPr>
            <p:grpSpPr>
              <a:xfrm>
                <a:off x="0" y="648"/>
                <a:ext cx="376" cy="96"/>
                <a:chOff x="0" y="0"/>
                <a:chExt cx="376" cy="96"/>
              </a:xfrm>
            </p:grpSpPr>
            <p:sp>
              <p:nvSpPr>
                <p:cNvPr id="10287" name="等腰三角形 10286"/>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88" name="等腰三角形 10287"/>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89" name="组合 10288"/>
              <p:cNvGrpSpPr/>
              <p:nvPr/>
            </p:nvGrpSpPr>
            <p:grpSpPr>
              <a:xfrm>
                <a:off x="2352" y="648"/>
                <a:ext cx="376" cy="96"/>
                <a:chOff x="0" y="0"/>
                <a:chExt cx="376" cy="96"/>
              </a:xfrm>
            </p:grpSpPr>
            <p:sp>
              <p:nvSpPr>
                <p:cNvPr id="10290" name="等腰三角形 10289"/>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91" name="等腰三角形 10290"/>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92" name="组合 10291"/>
              <p:cNvGrpSpPr/>
              <p:nvPr/>
            </p:nvGrpSpPr>
            <p:grpSpPr>
              <a:xfrm rot="-8918371">
                <a:off x="1960" y="128"/>
                <a:ext cx="376" cy="96"/>
                <a:chOff x="0" y="0"/>
                <a:chExt cx="376" cy="96"/>
              </a:xfrm>
            </p:grpSpPr>
            <p:sp>
              <p:nvSpPr>
                <p:cNvPr id="10293" name="等腰三角形 10292"/>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94" name="等腰三角形 10293"/>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95" name="组合 10294"/>
              <p:cNvGrpSpPr/>
              <p:nvPr/>
            </p:nvGrpSpPr>
            <p:grpSpPr>
              <a:xfrm rot="-8918371">
                <a:off x="448" y="1200"/>
                <a:ext cx="376" cy="96"/>
                <a:chOff x="0" y="0"/>
                <a:chExt cx="376" cy="96"/>
              </a:xfrm>
            </p:grpSpPr>
            <p:sp>
              <p:nvSpPr>
                <p:cNvPr id="10296" name="等腰三角形 10295"/>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297" name="等腰三角形 10296"/>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298" name="组合 10297"/>
              <p:cNvGrpSpPr/>
              <p:nvPr/>
            </p:nvGrpSpPr>
            <p:grpSpPr>
              <a:xfrm rot="-12888350">
                <a:off x="1968" y="1184"/>
                <a:ext cx="376" cy="96"/>
                <a:chOff x="0" y="0"/>
                <a:chExt cx="376" cy="96"/>
              </a:xfrm>
            </p:grpSpPr>
            <p:sp>
              <p:nvSpPr>
                <p:cNvPr id="10299" name="等腰三角形 10298"/>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300" name="等腰三角形 10299"/>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nvGrpSpPr>
              <p:cNvPr id="10301" name="组合 10300"/>
              <p:cNvGrpSpPr/>
              <p:nvPr/>
            </p:nvGrpSpPr>
            <p:grpSpPr>
              <a:xfrm rot="-12888350">
                <a:off x="448" y="136"/>
                <a:ext cx="376" cy="96"/>
                <a:chOff x="0" y="0"/>
                <a:chExt cx="376" cy="96"/>
              </a:xfrm>
            </p:grpSpPr>
            <p:sp>
              <p:nvSpPr>
                <p:cNvPr id="10302" name="等腰三角形 10301"/>
                <p:cNvSpPr/>
                <p:nvPr/>
              </p:nvSpPr>
              <p:spPr>
                <a:xfrm rot="5400000">
                  <a:off x="236" y="-44"/>
                  <a:ext cx="96" cy="184"/>
                </a:xfrm>
                <a:prstGeom prst="triangle">
                  <a:avLst>
                    <a:gd name="adj" fmla="val 50000"/>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350"/>
                </a:p>
              </p:txBody>
            </p:sp>
            <p:sp>
              <p:nvSpPr>
                <p:cNvPr id="10303" name="等腰三角形 10302"/>
                <p:cNvSpPr/>
                <p:nvPr/>
              </p:nvSpPr>
              <p:spPr>
                <a:xfrm rot="-5400000" flipH="1">
                  <a:off x="44" y="-44"/>
                  <a:ext cx="96" cy="184"/>
                </a:xfrm>
                <a:prstGeom prst="triangle">
                  <a:avLst>
                    <a:gd name="adj" fmla="val 50000"/>
                  </a:avLst>
                </a:prstGeom>
                <a:solidFill>
                  <a:schemeClr val="bg1"/>
                </a:solidFill>
                <a:ln w="9525" cap="flat" cmpd="sng">
                  <a:solidFill>
                    <a:schemeClr val="tx1"/>
                  </a:solidFill>
                  <a:prstDash val="solid"/>
                  <a:miter/>
                  <a:headEnd type="none" w="med" len="med"/>
                  <a:tailEnd type="none" w="med" len="med"/>
                </a:ln>
              </p:spPr>
              <p:txBody>
                <a:bodyPr/>
                <a:lstStyle/>
                <a:p>
                  <a:endParaRPr lang="zh-CN" altLang="en-US" sz="1350"/>
                </a:p>
              </p:txBody>
            </p:sp>
          </p:grpSp>
        </p:grpSp>
        <p:grpSp>
          <p:nvGrpSpPr>
            <p:cNvPr id="10304" name="组合 10303"/>
            <p:cNvGrpSpPr/>
            <p:nvPr/>
          </p:nvGrpSpPr>
          <p:grpSpPr>
            <a:xfrm>
              <a:off x="864" y="753"/>
              <a:ext cx="832" cy="224"/>
              <a:chOff x="0" y="0"/>
              <a:chExt cx="832" cy="224"/>
            </a:xfrm>
          </p:grpSpPr>
          <p:sp>
            <p:nvSpPr>
              <p:cNvPr id="10305" name="直接连接符 10304"/>
              <p:cNvSpPr/>
              <p:nvPr/>
            </p:nvSpPr>
            <p:spPr>
              <a:xfrm>
                <a:off x="0" y="0"/>
                <a:ext cx="48" cy="192"/>
              </a:xfrm>
              <a:prstGeom prst="line">
                <a:avLst/>
              </a:prstGeom>
              <a:ln w="38100" cap="flat" cmpd="sng">
                <a:solidFill>
                  <a:srgbClr val="0000FF"/>
                </a:solidFill>
                <a:prstDash val="solid"/>
                <a:headEnd type="none" w="med" len="med"/>
                <a:tailEnd type="triangle" w="med" len="med"/>
              </a:ln>
            </p:spPr>
          </p:sp>
          <p:sp>
            <p:nvSpPr>
              <p:cNvPr id="10306" name="直接连接符 10305"/>
              <p:cNvSpPr/>
              <p:nvPr/>
            </p:nvSpPr>
            <p:spPr>
              <a:xfrm>
                <a:off x="392" y="16"/>
                <a:ext cx="48" cy="192"/>
              </a:xfrm>
              <a:prstGeom prst="line">
                <a:avLst/>
              </a:prstGeom>
              <a:ln w="38100" cap="flat" cmpd="sng">
                <a:solidFill>
                  <a:srgbClr val="0000FF"/>
                </a:solidFill>
                <a:prstDash val="solid"/>
                <a:headEnd type="none" w="med" len="med"/>
                <a:tailEnd type="triangle" w="med" len="med"/>
              </a:ln>
            </p:spPr>
          </p:sp>
          <p:sp>
            <p:nvSpPr>
              <p:cNvPr id="10307" name="直接连接符 10306"/>
              <p:cNvSpPr/>
              <p:nvPr/>
            </p:nvSpPr>
            <p:spPr>
              <a:xfrm>
                <a:off x="784" y="32"/>
                <a:ext cx="48" cy="192"/>
              </a:xfrm>
              <a:prstGeom prst="line">
                <a:avLst/>
              </a:prstGeom>
              <a:ln w="38100" cap="flat" cmpd="sng">
                <a:solidFill>
                  <a:srgbClr val="0000FF"/>
                </a:solidFill>
                <a:prstDash val="solid"/>
                <a:headEnd type="none" w="med" len="med"/>
                <a:tailEnd type="triangle" w="med" len="med"/>
              </a:ln>
            </p:spPr>
          </p:sp>
        </p:grpSp>
        <p:sp>
          <p:nvSpPr>
            <p:cNvPr id="10308" name="直接连接符 10307"/>
            <p:cNvSpPr/>
            <p:nvPr/>
          </p:nvSpPr>
          <p:spPr>
            <a:xfrm>
              <a:off x="1813" y="2103"/>
              <a:ext cx="203" cy="138"/>
            </a:xfrm>
            <a:prstGeom prst="line">
              <a:avLst/>
            </a:prstGeom>
            <a:ln w="57150" cap="flat" cmpd="sng">
              <a:solidFill>
                <a:srgbClr val="0000FF"/>
              </a:solidFill>
              <a:prstDash val="solid"/>
              <a:headEnd type="none" w="med" len="med"/>
              <a:tailEnd type="none" w="med" len="med"/>
            </a:ln>
          </p:spPr>
        </p:sp>
      </p:grpSp>
      <p:sp>
        <p:nvSpPr>
          <p:cNvPr id="4" name="文本框 3"/>
          <p:cNvSpPr txBox="1"/>
          <p:nvPr/>
        </p:nvSpPr>
        <p:spPr>
          <a:xfrm>
            <a:off x="484103" y="746240"/>
            <a:ext cx="8615680" cy="460375"/>
          </a:xfrm>
          <a:prstGeom prst="rect">
            <a:avLst/>
          </a:prstGeom>
          <a:noFill/>
        </p:spPr>
        <p:txBody>
          <a:bodyPr wrap="square" rtlCol="0">
            <a:spAutoFit/>
          </a:bodyPr>
          <a:lstStyle/>
          <a:p>
            <a:r>
              <a:rPr lang="zh-CN" altLang="en-US" sz="2400" b="1" dirty="0">
                <a:latin typeface="Times New Roman" panose="02020603050405020304" charset="0"/>
                <a:ea typeface="宋体" panose="02010600030101010101" pitchFamily="2" charset="-122"/>
                <a:cs typeface="Times New Roman" panose="02020603050405020304" charset="0"/>
              </a:rPr>
              <a:t>根据小磁针的指向确定螺线管的</a:t>
            </a:r>
            <a:r>
              <a:rPr lang="en-US" altLang="zh-CN" sz="2400" b="1" dirty="0">
                <a:latin typeface="Times New Roman" panose="02020603050405020304" charset="0"/>
                <a:ea typeface="宋体" panose="02010600030101010101" pitchFamily="2" charset="-122"/>
                <a:cs typeface="Times New Roman" panose="02020603050405020304" charset="0"/>
              </a:rPr>
              <a:t>N</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S</a:t>
            </a:r>
            <a:r>
              <a:rPr lang="zh-CN" altLang="en-US" sz="2400" b="1" dirty="0">
                <a:latin typeface="Times New Roman" panose="02020603050405020304" charset="0"/>
                <a:ea typeface="宋体" panose="02010600030101010101" pitchFamily="2" charset="-122"/>
                <a:cs typeface="Times New Roman" panose="02020603050405020304" charset="0"/>
              </a:rPr>
              <a:t>极（小磁针红端是</a:t>
            </a:r>
            <a:r>
              <a:rPr lang="en-US" altLang="zh-CN" sz="2400" b="1" dirty="0">
                <a:latin typeface="Times New Roman" panose="02020603050405020304" charset="0"/>
                <a:ea typeface="宋体" panose="02010600030101010101" pitchFamily="2" charset="-122"/>
                <a:cs typeface="Times New Roman" panose="02020603050405020304" charset="0"/>
              </a:rPr>
              <a:t>N</a:t>
            </a:r>
            <a:r>
              <a:rPr lang="zh-CN" altLang="en-US" sz="2400" b="1" dirty="0">
                <a:latin typeface="Times New Roman" panose="02020603050405020304" charset="0"/>
                <a:ea typeface="宋体" panose="02010600030101010101" pitchFamily="2" charset="-122"/>
                <a:cs typeface="Times New Roman" panose="02020603050405020304" charset="0"/>
              </a:rPr>
              <a:t>极</a:t>
            </a:r>
            <a:r>
              <a:rPr lang="zh-CN" altLang="en-US" sz="2400" b="1" dirty="0" smtClean="0">
                <a:latin typeface="Times New Roman" panose="02020603050405020304" charset="0"/>
                <a:ea typeface="宋体" panose="02010600030101010101" pitchFamily="2" charset="-122"/>
                <a:cs typeface="Times New Roman" panose="02020603050405020304" charset="0"/>
              </a:rPr>
              <a:t>）。</a:t>
            </a:r>
            <a:endParaRPr lang="zh-CN" altLang="en-US"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916619" y="2738482"/>
            <a:ext cx="430530" cy="506730"/>
          </a:xfrm>
          <a:prstGeom prst="rect">
            <a:avLst/>
          </a:prstGeom>
          <a:noFill/>
        </p:spPr>
        <p:txBody>
          <a:bodyPr wrap="none" rtlCol="0" anchor="t">
            <a:spAutoFit/>
          </a:bodyPr>
          <a:lstStyle/>
          <a:p>
            <a:r>
              <a:rPr lang="en-US" altLang="zh-CN" sz="2700" b="1" dirty="0">
                <a:solidFill>
                  <a:schemeClr val="tx1"/>
                </a:solidFill>
                <a:latin typeface="Times New Roman" panose="02020603050405020304" charset="0"/>
                <a:ea typeface="宋体" panose="02010600030101010101" pitchFamily="2" charset="-122"/>
                <a:cs typeface="Times New Roman" panose="02020603050405020304" charset="0"/>
                <a:sym typeface="+mn-ea"/>
              </a:rPr>
              <a:t>N</a:t>
            </a:r>
          </a:p>
        </p:txBody>
      </p:sp>
      <p:sp>
        <p:nvSpPr>
          <p:cNvPr id="8" name="文本框 7"/>
          <p:cNvSpPr txBox="1"/>
          <p:nvPr/>
        </p:nvSpPr>
        <p:spPr>
          <a:xfrm>
            <a:off x="7832182" y="2953035"/>
            <a:ext cx="430530" cy="506730"/>
          </a:xfrm>
          <a:prstGeom prst="rect">
            <a:avLst/>
          </a:prstGeom>
          <a:noFill/>
        </p:spPr>
        <p:txBody>
          <a:bodyPr wrap="none" rtlCol="0" anchor="t">
            <a:spAutoFit/>
          </a:bodyPr>
          <a:lstStyle/>
          <a:p>
            <a:r>
              <a:rPr lang="en-US" altLang="zh-CN" sz="2700" b="1" dirty="0">
                <a:solidFill>
                  <a:schemeClr val="tx1"/>
                </a:solidFill>
                <a:latin typeface="Times New Roman" panose="02020603050405020304" charset="0"/>
                <a:ea typeface="宋体" panose="02010600030101010101" pitchFamily="2" charset="-122"/>
                <a:cs typeface="Times New Roman" panose="02020603050405020304" charset="0"/>
                <a:sym typeface="+mn-ea"/>
              </a:rPr>
              <a:t>N</a:t>
            </a:r>
          </a:p>
        </p:txBody>
      </p:sp>
      <p:sp>
        <p:nvSpPr>
          <p:cNvPr id="9" name="文本框 8"/>
          <p:cNvSpPr txBox="1"/>
          <p:nvPr/>
        </p:nvSpPr>
        <p:spPr>
          <a:xfrm flipH="1">
            <a:off x="3546410" y="2738482"/>
            <a:ext cx="387668" cy="506730"/>
          </a:xfrm>
          <a:prstGeom prst="rect">
            <a:avLst/>
          </a:prstGeom>
          <a:noFill/>
        </p:spPr>
        <p:txBody>
          <a:bodyPr wrap="square" rtlCol="0" anchor="t">
            <a:spAutoFit/>
          </a:bodyPr>
          <a:lstStyle/>
          <a:p>
            <a:r>
              <a:rPr lang="en-US" altLang="zh-CN" sz="2700" b="1" dirty="0">
                <a:solidFill>
                  <a:schemeClr val="tx1"/>
                </a:solidFill>
                <a:latin typeface="Times New Roman" panose="02020603050405020304" charset="0"/>
                <a:ea typeface="宋体" panose="02010600030101010101" pitchFamily="2" charset="-122"/>
                <a:cs typeface="Times New Roman" panose="02020603050405020304" charset="0"/>
                <a:sym typeface="+mn-ea"/>
              </a:rPr>
              <a:t>S</a:t>
            </a:r>
          </a:p>
        </p:txBody>
      </p:sp>
      <p:sp>
        <p:nvSpPr>
          <p:cNvPr id="12" name="文本框 11"/>
          <p:cNvSpPr txBox="1"/>
          <p:nvPr/>
        </p:nvSpPr>
        <p:spPr>
          <a:xfrm>
            <a:off x="5235428" y="2900425"/>
            <a:ext cx="373380" cy="506730"/>
          </a:xfrm>
          <a:prstGeom prst="rect">
            <a:avLst/>
          </a:prstGeom>
          <a:noFill/>
        </p:spPr>
        <p:txBody>
          <a:bodyPr wrap="none" rtlCol="0" anchor="t">
            <a:spAutoFit/>
          </a:bodyPr>
          <a:lstStyle/>
          <a:p>
            <a:r>
              <a:rPr lang="en-US" altLang="zh-CN" sz="2700" b="1" dirty="0">
                <a:solidFill>
                  <a:schemeClr val="tx1"/>
                </a:solidFill>
                <a:latin typeface="Times New Roman" panose="02020603050405020304" charset="0"/>
                <a:ea typeface="宋体" panose="02010600030101010101" pitchFamily="2" charset="-122"/>
                <a:cs typeface="Times New Roman" panose="02020603050405020304" charset="0"/>
                <a:sym typeface="+mn-ea"/>
              </a:rPr>
              <a:t>S</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blinds(horizontal)">
                                      <p:cBhvr>
                                        <p:cTn id="7" dur="500"/>
                                        <p:tgtEl>
                                          <p:spTgt spid="1024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77"/>
                                        </p:tgtEl>
                                        <p:attrNameLst>
                                          <p:attrName>style.visibility</p:attrName>
                                        </p:attrNameLst>
                                      </p:cBhvr>
                                      <p:to>
                                        <p:strVal val="visible"/>
                                      </p:to>
                                    </p:set>
                                    <p:animEffect transition="in" filter="blinds(horizontal)">
                                      <p:cBhvr>
                                        <p:cTn id="12" dur="500"/>
                                        <p:tgtEl>
                                          <p:spTgt spid="1027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ppt_y</p:attrName>
                                        </p:attrNameLst>
                                      </p:cBhvr>
                                      <p:tavLst>
                                        <p:tav tm="0">
                                          <p:val>
                                            <p:strVal val="#ppt_y+#ppt_h*1.125000"/>
                                          </p:val>
                                        </p:tav>
                                        <p:tav tm="100000">
                                          <p:val>
                                            <p:strVal val="#ppt_y"/>
                                          </p:val>
                                        </p:tav>
                                      </p:tavLst>
                                    </p:anim>
                                    <p:animEffect transition="in" filter="wipe(up)">
                                      <p:cBhvr>
                                        <p:cTn id="22" dur="500"/>
                                        <p:tgtEl>
                                          <p:spTgt spid="5"/>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up)">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1_1"/>
  <p:tag name="KSO_WM_UNIT_ID" val="diagram20187637_2*n_h_h_f*1_2_1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7"/>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2_1"/>
  <p:tag name="KSO_WM_UNIT_ID" val="diagram20187637_2*n_h_h_f*1_2_2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KSO_WM_SLIDE_MODEL_TYPE" val="cover"/>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ags/tag9.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七彩课堂》课件模板（新）">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2301</Words>
  <Application>Microsoft Office PowerPoint</Application>
  <PresentationFormat>全屏显示(16:9)</PresentationFormat>
  <Paragraphs>188</Paragraphs>
  <Slides>30</Slides>
  <Notes>7</Notes>
  <HiddenSlides>0</HiddenSlides>
  <MMClips>0</MMClips>
  <ScaleCrop>false</ScaleCrop>
  <HeadingPairs>
    <vt:vector size="4" baseType="variant">
      <vt:variant>
        <vt:lpstr>主题</vt:lpstr>
      </vt:variant>
      <vt:variant>
        <vt:i4>3</vt:i4>
      </vt:variant>
      <vt:variant>
        <vt:lpstr>幻灯片标题</vt:lpstr>
      </vt:variant>
      <vt:variant>
        <vt:i4>30</vt:i4>
      </vt:variant>
    </vt:vector>
  </HeadingPairs>
  <TitlesOfParts>
    <vt:vector size="33" baseType="lpstr">
      <vt:lpstr>《七彩课堂》课件模板（新）</vt:lpstr>
      <vt:lpstr>1_《七彩课堂》课件模板（新）</vt:lpstr>
      <vt:lpstr>自定义设计方案</vt:lpstr>
      <vt:lpstr>第二十章  电与磁  第2节     电生磁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28</cp:revision>
  <dcterms:created xsi:type="dcterms:W3CDTF">2018-03-01T02:03:00Z</dcterms:created>
  <dcterms:modified xsi:type="dcterms:W3CDTF">2019-11-12T08:57:40Z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2052-11.1.0.8765</vt:lpwstr>
  </property>
  <property fmtid="{D5CDD505-2E9C-101B-9397-08002B2CF9AE}" pid="3" name="KSORubyTemplateID">
    <vt:lpwstr>13</vt:lpwstr>
  </property>
</Properties>
</file>